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f9435f90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f9435f90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tienen en común todos estos objetos?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f9435f90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f9435f90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tienen en común todos estos objetos?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f9435f90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f9435f90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f9435f90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2f9435f90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f9435f90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f9435f9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f9435f90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f9435f90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f9435f90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f9435f90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f9435f90c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f9435f90c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f9435f90c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f9435f90c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f9435f90c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2f9435f90c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f9435f9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f9435f9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f9435f90c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2f9435f90c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f9435f90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2f9435f90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f9435f90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f9435f90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f9435f90c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f9435f90c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f9435f90c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f9435f90c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f9435f90c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2f9435f90c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f9435f90c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2f9435f90c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2f9435f90c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2f9435f90c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f9435f90c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2f9435f90c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f9435f90c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2f9435f90c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f9435f90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f9435f90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f9435f90c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2f9435f90c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2f9435f90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2f9435f90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f9435f90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2f9435f90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f9435f90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f9435f90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f9435f90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f9435f90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f9435f90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f9435f90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f9435f90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f9435f90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f9435f90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f9435f90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Orientada a Objetos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32625" y="3876975"/>
            <a:ext cx="41874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Francisco Riquelme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/>
        </p:nvSpPr>
        <p:spPr>
          <a:xfrm>
            <a:off x="905650" y="2118925"/>
            <a:ext cx="1651200" cy="277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Objeto: </a:t>
            </a:r>
            <a:r>
              <a:rPr b="1" lang="es" u="sng">
                <a:solidFill>
                  <a:srgbClr val="0000FF"/>
                </a:solidFill>
              </a:rPr>
              <a:t>Puerta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1011896" y="2657319"/>
            <a:ext cx="1438500" cy="64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119" name="Google Shape;119;p22"/>
          <p:cNvSpPr/>
          <p:nvPr/>
        </p:nvSpPr>
        <p:spPr>
          <a:xfrm>
            <a:off x="994247" y="3882926"/>
            <a:ext cx="1473900" cy="74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120" name="Google Shape;120;p22"/>
          <p:cNvCxnSpPr/>
          <p:nvPr/>
        </p:nvCxnSpPr>
        <p:spPr>
          <a:xfrm flipH="1" rot="10800000">
            <a:off x="1567954" y="3330815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2"/>
          <p:cNvCxnSpPr/>
          <p:nvPr/>
        </p:nvCxnSpPr>
        <p:spPr>
          <a:xfrm flipH="1" rot="10800000">
            <a:off x="1730677" y="3330815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2" name="Google Shape;122;p22"/>
          <p:cNvSpPr txBox="1"/>
          <p:nvPr/>
        </p:nvSpPr>
        <p:spPr>
          <a:xfrm>
            <a:off x="905651" y="3298148"/>
            <a:ext cx="61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Write (</a:t>
            </a:r>
            <a:r>
              <a:rPr b="1" lang="es" sz="1300" u="sng"/>
              <a:t>Set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123" name="Google Shape;123;p22"/>
          <p:cNvSpPr txBox="1"/>
          <p:nvPr/>
        </p:nvSpPr>
        <p:spPr>
          <a:xfrm>
            <a:off x="1799283" y="3330713"/>
            <a:ext cx="71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Read (</a:t>
            </a:r>
            <a:r>
              <a:rPr b="1" lang="es" sz="1300" u="sng"/>
              <a:t>Get</a:t>
            </a:r>
            <a:r>
              <a:rPr b="1" lang="es" sz="1300"/>
              <a:t>)</a:t>
            </a:r>
            <a:endParaRPr b="1" sz="130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37" y="150200"/>
            <a:ext cx="1904625" cy="18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813" y="241800"/>
            <a:ext cx="1572525" cy="17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2413" y="359901"/>
            <a:ext cx="1651099" cy="16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3824138" y="2165550"/>
            <a:ext cx="1651200" cy="277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Objeto: </a:t>
            </a:r>
            <a:r>
              <a:rPr b="1" lang="es" u="sng">
                <a:solidFill>
                  <a:srgbClr val="0000FF"/>
                </a:solidFill>
              </a:rPr>
              <a:t>Puerta</a:t>
            </a: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3930384" y="2703944"/>
            <a:ext cx="1438500" cy="64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129" name="Google Shape;129;p22"/>
          <p:cNvSpPr/>
          <p:nvPr/>
        </p:nvSpPr>
        <p:spPr>
          <a:xfrm>
            <a:off x="3912735" y="3929551"/>
            <a:ext cx="1473900" cy="74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130" name="Google Shape;130;p22"/>
          <p:cNvCxnSpPr/>
          <p:nvPr/>
        </p:nvCxnSpPr>
        <p:spPr>
          <a:xfrm flipH="1" rot="10800000">
            <a:off x="4486442" y="3377440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2"/>
          <p:cNvCxnSpPr/>
          <p:nvPr/>
        </p:nvCxnSpPr>
        <p:spPr>
          <a:xfrm flipH="1" rot="10800000">
            <a:off x="4649165" y="3377440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32" name="Google Shape;132;p22"/>
          <p:cNvSpPr txBox="1"/>
          <p:nvPr/>
        </p:nvSpPr>
        <p:spPr>
          <a:xfrm>
            <a:off x="3824139" y="3344773"/>
            <a:ext cx="61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Write (</a:t>
            </a:r>
            <a:r>
              <a:rPr b="1" lang="es" sz="1300" u="sng"/>
              <a:t>Set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133" name="Google Shape;133;p22"/>
          <p:cNvSpPr txBox="1"/>
          <p:nvPr/>
        </p:nvSpPr>
        <p:spPr>
          <a:xfrm>
            <a:off x="4717771" y="3377338"/>
            <a:ext cx="71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Read (</a:t>
            </a:r>
            <a:r>
              <a:rPr b="1" lang="es" sz="1300" u="sng"/>
              <a:t>Get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134" name="Google Shape;134;p22"/>
          <p:cNvSpPr/>
          <p:nvPr/>
        </p:nvSpPr>
        <p:spPr>
          <a:xfrm>
            <a:off x="6790088" y="2165550"/>
            <a:ext cx="1651200" cy="277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Objeto: </a:t>
            </a:r>
            <a:r>
              <a:rPr b="1" lang="es" u="sng">
                <a:solidFill>
                  <a:srgbClr val="0000FF"/>
                </a:solidFill>
              </a:rPr>
              <a:t>Puerta</a:t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6896334" y="2703944"/>
            <a:ext cx="1438500" cy="64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136" name="Google Shape;136;p22"/>
          <p:cNvSpPr/>
          <p:nvPr/>
        </p:nvSpPr>
        <p:spPr>
          <a:xfrm>
            <a:off x="6878685" y="3929551"/>
            <a:ext cx="1473900" cy="74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137" name="Google Shape;137;p22"/>
          <p:cNvCxnSpPr/>
          <p:nvPr/>
        </p:nvCxnSpPr>
        <p:spPr>
          <a:xfrm flipH="1" rot="10800000">
            <a:off x="7452392" y="3377440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2"/>
          <p:cNvCxnSpPr/>
          <p:nvPr/>
        </p:nvCxnSpPr>
        <p:spPr>
          <a:xfrm flipH="1" rot="10800000">
            <a:off x="7781952" y="3249390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39" name="Google Shape;139;p22"/>
          <p:cNvSpPr txBox="1"/>
          <p:nvPr/>
        </p:nvSpPr>
        <p:spPr>
          <a:xfrm>
            <a:off x="6790089" y="3344773"/>
            <a:ext cx="61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Write (</a:t>
            </a:r>
            <a:r>
              <a:rPr b="1" lang="es" sz="1300" u="sng"/>
              <a:t>Set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140" name="Google Shape;140;p22"/>
          <p:cNvSpPr txBox="1"/>
          <p:nvPr/>
        </p:nvSpPr>
        <p:spPr>
          <a:xfrm>
            <a:off x="7850558" y="3249288"/>
            <a:ext cx="71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Read (</a:t>
            </a:r>
            <a:r>
              <a:rPr b="1" lang="es" sz="1300" u="sng"/>
              <a:t>Get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141" name="Google Shape;141;p22"/>
          <p:cNvSpPr txBox="1"/>
          <p:nvPr/>
        </p:nvSpPr>
        <p:spPr>
          <a:xfrm>
            <a:off x="2191850" y="448100"/>
            <a:ext cx="196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FF"/>
                </a:solidFill>
              </a:rPr>
              <a:t>¿Qué hay en común entre este </a:t>
            </a:r>
            <a:r>
              <a:rPr lang="es" sz="1800" u="sng">
                <a:solidFill>
                  <a:srgbClr val="0000FF"/>
                </a:solidFill>
              </a:rPr>
              <a:t>objeto</a:t>
            </a:r>
            <a:r>
              <a:rPr lang="es" sz="1800">
                <a:solidFill>
                  <a:srgbClr val="0000FF"/>
                </a:solidFill>
              </a:rPr>
              <a:t> y los </a:t>
            </a:r>
            <a:r>
              <a:rPr lang="es" sz="1800" u="sng">
                <a:solidFill>
                  <a:srgbClr val="0000FF"/>
                </a:solidFill>
              </a:rPr>
              <a:t>siguientes</a:t>
            </a:r>
            <a:r>
              <a:rPr lang="es" sz="1800">
                <a:solidFill>
                  <a:srgbClr val="0000FF"/>
                </a:solidFill>
              </a:rPr>
              <a:t>?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905650" y="2118925"/>
            <a:ext cx="1651200" cy="277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Objeto: </a:t>
            </a:r>
            <a:r>
              <a:rPr b="1" lang="es" u="sng">
                <a:solidFill>
                  <a:srgbClr val="0000FF"/>
                </a:solidFill>
              </a:rPr>
              <a:t>Puerta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1011896" y="2657319"/>
            <a:ext cx="1438500" cy="64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148" name="Google Shape;148;p23"/>
          <p:cNvSpPr/>
          <p:nvPr/>
        </p:nvSpPr>
        <p:spPr>
          <a:xfrm>
            <a:off x="994247" y="3882926"/>
            <a:ext cx="1473900" cy="74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149" name="Google Shape;149;p23"/>
          <p:cNvCxnSpPr/>
          <p:nvPr/>
        </p:nvCxnSpPr>
        <p:spPr>
          <a:xfrm flipH="1" rot="10800000">
            <a:off x="1567954" y="3330815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3"/>
          <p:cNvCxnSpPr/>
          <p:nvPr/>
        </p:nvCxnSpPr>
        <p:spPr>
          <a:xfrm flipH="1" rot="10800000">
            <a:off x="1730677" y="3330815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51" name="Google Shape;151;p23"/>
          <p:cNvSpPr txBox="1"/>
          <p:nvPr/>
        </p:nvSpPr>
        <p:spPr>
          <a:xfrm>
            <a:off x="905651" y="3298148"/>
            <a:ext cx="61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Write (</a:t>
            </a:r>
            <a:r>
              <a:rPr b="1" lang="es" sz="1300" u="sng"/>
              <a:t>Set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152" name="Google Shape;152;p23"/>
          <p:cNvSpPr txBox="1"/>
          <p:nvPr/>
        </p:nvSpPr>
        <p:spPr>
          <a:xfrm>
            <a:off x="1799283" y="3330713"/>
            <a:ext cx="71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Read (</a:t>
            </a:r>
            <a:r>
              <a:rPr b="1" lang="es" sz="1300" u="sng"/>
              <a:t>Get</a:t>
            </a:r>
            <a:r>
              <a:rPr b="1" lang="es" sz="1300"/>
              <a:t>)</a:t>
            </a:r>
            <a:endParaRPr b="1" sz="13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37" y="150200"/>
            <a:ext cx="1904625" cy="18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813" y="241800"/>
            <a:ext cx="1572525" cy="17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2413" y="359901"/>
            <a:ext cx="1651099" cy="16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/>
          <p:nvPr/>
        </p:nvSpPr>
        <p:spPr>
          <a:xfrm>
            <a:off x="3824138" y="2165550"/>
            <a:ext cx="1651200" cy="277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Objeto: </a:t>
            </a:r>
            <a:r>
              <a:rPr b="1" lang="es" u="sng">
                <a:solidFill>
                  <a:srgbClr val="0000FF"/>
                </a:solidFill>
              </a:rPr>
              <a:t>Puerta</a:t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3930384" y="2703944"/>
            <a:ext cx="1438500" cy="64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158" name="Google Shape;158;p23"/>
          <p:cNvSpPr/>
          <p:nvPr/>
        </p:nvSpPr>
        <p:spPr>
          <a:xfrm>
            <a:off x="3912735" y="3929551"/>
            <a:ext cx="1473900" cy="74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159" name="Google Shape;159;p23"/>
          <p:cNvCxnSpPr/>
          <p:nvPr/>
        </p:nvCxnSpPr>
        <p:spPr>
          <a:xfrm flipH="1" rot="10800000">
            <a:off x="4486442" y="3377440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3"/>
          <p:cNvCxnSpPr/>
          <p:nvPr/>
        </p:nvCxnSpPr>
        <p:spPr>
          <a:xfrm flipH="1" rot="10800000">
            <a:off x="4649165" y="3377440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61" name="Google Shape;161;p23"/>
          <p:cNvSpPr txBox="1"/>
          <p:nvPr/>
        </p:nvSpPr>
        <p:spPr>
          <a:xfrm>
            <a:off x="3824139" y="3344773"/>
            <a:ext cx="61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Write (</a:t>
            </a:r>
            <a:r>
              <a:rPr b="1" lang="es" sz="1300" u="sng"/>
              <a:t>Set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162" name="Google Shape;162;p23"/>
          <p:cNvSpPr txBox="1"/>
          <p:nvPr/>
        </p:nvSpPr>
        <p:spPr>
          <a:xfrm>
            <a:off x="4717771" y="3377338"/>
            <a:ext cx="71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Read (</a:t>
            </a:r>
            <a:r>
              <a:rPr b="1" lang="es" sz="1300" u="sng"/>
              <a:t>Get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163" name="Google Shape;163;p23"/>
          <p:cNvSpPr/>
          <p:nvPr/>
        </p:nvSpPr>
        <p:spPr>
          <a:xfrm>
            <a:off x="6790088" y="2165550"/>
            <a:ext cx="1651200" cy="277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Objeto: </a:t>
            </a:r>
            <a:r>
              <a:rPr b="1" lang="es" u="sng">
                <a:solidFill>
                  <a:srgbClr val="0000FF"/>
                </a:solidFill>
              </a:rPr>
              <a:t>Puerta</a:t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6896334" y="2703944"/>
            <a:ext cx="1438500" cy="64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165" name="Google Shape;165;p23"/>
          <p:cNvSpPr/>
          <p:nvPr/>
        </p:nvSpPr>
        <p:spPr>
          <a:xfrm>
            <a:off x="6878685" y="3929551"/>
            <a:ext cx="1473900" cy="74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166" name="Google Shape;166;p23"/>
          <p:cNvCxnSpPr/>
          <p:nvPr/>
        </p:nvCxnSpPr>
        <p:spPr>
          <a:xfrm flipH="1" rot="10800000">
            <a:off x="7452392" y="3377440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3"/>
          <p:cNvCxnSpPr/>
          <p:nvPr/>
        </p:nvCxnSpPr>
        <p:spPr>
          <a:xfrm flipH="1" rot="10800000">
            <a:off x="7781952" y="3249390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68" name="Google Shape;168;p23"/>
          <p:cNvSpPr txBox="1"/>
          <p:nvPr/>
        </p:nvSpPr>
        <p:spPr>
          <a:xfrm>
            <a:off x="6790089" y="3344773"/>
            <a:ext cx="61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Write (</a:t>
            </a:r>
            <a:r>
              <a:rPr b="1" lang="es" sz="1300" u="sng"/>
              <a:t>Set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169" name="Google Shape;169;p23"/>
          <p:cNvSpPr txBox="1"/>
          <p:nvPr/>
        </p:nvSpPr>
        <p:spPr>
          <a:xfrm>
            <a:off x="7850558" y="3249288"/>
            <a:ext cx="71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Read (</a:t>
            </a:r>
            <a:r>
              <a:rPr b="1" lang="es" sz="1300" u="sng"/>
              <a:t>Get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170" name="Google Shape;170;p23"/>
          <p:cNvSpPr txBox="1"/>
          <p:nvPr/>
        </p:nvSpPr>
        <p:spPr>
          <a:xfrm>
            <a:off x="2191850" y="448100"/>
            <a:ext cx="196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FF"/>
                </a:solidFill>
              </a:rPr>
              <a:t>¿Qué hay en común entre este </a:t>
            </a:r>
            <a:r>
              <a:rPr lang="es" sz="1800" u="sng">
                <a:solidFill>
                  <a:srgbClr val="0000FF"/>
                </a:solidFill>
              </a:rPr>
              <a:t>objeto</a:t>
            </a:r>
            <a:r>
              <a:rPr lang="es" sz="1800">
                <a:solidFill>
                  <a:srgbClr val="0000FF"/>
                </a:solidFill>
              </a:rPr>
              <a:t> y los </a:t>
            </a:r>
            <a:r>
              <a:rPr lang="es" sz="1800" u="sng">
                <a:solidFill>
                  <a:srgbClr val="0000FF"/>
                </a:solidFill>
              </a:rPr>
              <a:t>siguientes</a:t>
            </a:r>
            <a:r>
              <a:rPr lang="es" sz="1800">
                <a:solidFill>
                  <a:srgbClr val="0000FF"/>
                </a:solidFill>
              </a:rPr>
              <a:t>?</a:t>
            </a:r>
            <a:endParaRPr sz="1800"/>
          </a:p>
        </p:txBody>
      </p:sp>
      <p:sp>
        <p:nvSpPr>
          <p:cNvPr id="171" name="Google Shape;171;p23"/>
          <p:cNvSpPr txBox="1"/>
          <p:nvPr/>
        </p:nvSpPr>
        <p:spPr>
          <a:xfrm>
            <a:off x="2471188" y="2331800"/>
            <a:ext cx="1438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FF"/>
                </a:solidFill>
              </a:rPr>
              <a:t>Cambia contenido de atributos pero métodos</a:t>
            </a:r>
            <a:br>
              <a:rPr lang="es" sz="1800">
                <a:solidFill>
                  <a:srgbClr val="0000FF"/>
                </a:solidFill>
              </a:rPr>
            </a:br>
            <a:r>
              <a:rPr lang="es" sz="1800">
                <a:solidFill>
                  <a:srgbClr val="0000FF"/>
                </a:solidFill>
              </a:rPr>
              <a:t>se mantienen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5908350" y="1556375"/>
            <a:ext cx="2018700" cy="137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5200C"/>
                </a:solidFill>
              </a:rPr>
              <a:t>Objeto: Puerta</a:t>
            </a:r>
            <a:endParaRPr b="1" sz="1200">
              <a:solidFill>
                <a:srgbClr val="85200C"/>
              </a:solidFill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1008925" y="1100025"/>
            <a:ext cx="2104800" cy="25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Class</a:t>
            </a:r>
            <a:r>
              <a:rPr lang="es"/>
              <a:t> Puerta</a:t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1144375" y="1601175"/>
            <a:ext cx="1833900" cy="59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Atributos (Data)</a:t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1121875" y="2742000"/>
            <a:ext cx="1878900" cy="68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Comportamiento (Métodos)</a:t>
            </a:r>
            <a:endParaRPr/>
          </a:p>
        </p:txBody>
      </p:sp>
      <p:cxnSp>
        <p:nvCxnSpPr>
          <p:cNvPr id="180" name="Google Shape;180;p24"/>
          <p:cNvCxnSpPr/>
          <p:nvPr/>
        </p:nvCxnSpPr>
        <p:spPr>
          <a:xfrm flipH="1" rot="10800000">
            <a:off x="1853275" y="2227838"/>
            <a:ext cx="1200" cy="4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4"/>
          <p:cNvCxnSpPr/>
          <p:nvPr/>
        </p:nvCxnSpPr>
        <p:spPr>
          <a:xfrm flipH="1" rot="10800000">
            <a:off x="2060725" y="2227838"/>
            <a:ext cx="1200" cy="4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82" name="Google Shape;182;p24"/>
          <p:cNvSpPr txBox="1"/>
          <p:nvPr/>
        </p:nvSpPr>
        <p:spPr>
          <a:xfrm>
            <a:off x="1121875" y="2197575"/>
            <a:ext cx="6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Write (Set)</a:t>
            </a:r>
            <a:endParaRPr b="1"/>
          </a:p>
        </p:txBody>
      </p:sp>
      <p:sp>
        <p:nvSpPr>
          <p:cNvPr id="183" name="Google Shape;183;p24"/>
          <p:cNvSpPr txBox="1"/>
          <p:nvPr/>
        </p:nvSpPr>
        <p:spPr>
          <a:xfrm>
            <a:off x="2169175" y="2277338"/>
            <a:ext cx="106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Read (Get)</a:t>
            </a:r>
            <a:endParaRPr b="1" sz="1300"/>
          </a:p>
        </p:txBody>
      </p:sp>
      <p:sp>
        <p:nvSpPr>
          <p:cNvPr id="184" name="Google Shape;184;p24"/>
          <p:cNvSpPr txBox="1"/>
          <p:nvPr/>
        </p:nvSpPr>
        <p:spPr>
          <a:xfrm>
            <a:off x="66576" y="1775725"/>
            <a:ext cx="88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Molde/</a:t>
            </a:r>
            <a:br>
              <a:rPr b="1" lang="es"/>
            </a:br>
            <a:r>
              <a:rPr b="1" lang="es"/>
              <a:t>Plano/</a:t>
            </a:r>
            <a:br>
              <a:rPr b="1" lang="es"/>
            </a:br>
            <a:r>
              <a:rPr b="1" lang="es"/>
              <a:t>Planilla/</a:t>
            </a:r>
            <a:endParaRPr b="1"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500" y="65950"/>
            <a:ext cx="1391175" cy="13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375" y="1609373"/>
            <a:ext cx="1323400" cy="13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500" y="3181075"/>
            <a:ext cx="1533026" cy="15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6102050" y="1967444"/>
            <a:ext cx="1728900" cy="30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5200C"/>
                </a:solidFill>
              </a:rPr>
              <a:t>Atributos (Data)</a:t>
            </a:r>
            <a:endParaRPr b="1" sz="1200">
              <a:solidFill>
                <a:srgbClr val="85200C"/>
              </a:solidFill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6102050" y="2376951"/>
            <a:ext cx="1728900" cy="33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5200C"/>
                </a:solidFill>
              </a:rPr>
              <a:t>Comportamiento (Métodos)</a:t>
            </a:r>
            <a:endParaRPr b="1" sz="1200">
              <a:solidFill>
                <a:srgbClr val="85200C"/>
              </a:solidFill>
            </a:endParaRPr>
          </a:p>
        </p:txBody>
      </p:sp>
      <p:cxnSp>
        <p:nvCxnSpPr>
          <p:cNvPr id="190" name="Google Shape;190;p24"/>
          <p:cNvCxnSpPr/>
          <p:nvPr/>
        </p:nvCxnSpPr>
        <p:spPr>
          <a:xfrm flipH="1" rot="10800000">
            <a:off x="3193675" y="1075850"/>
            <a:ext cx="1546500" cy="107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4"/>
          <p:cNvCxnSpPr/>
          <p:nvPr/>
        </p:nvCxnSpPr>
        <p:spPr>
          <a:xfrm flipH="1" rot="10800000">
            <a:off x="3221725" y="2302900"/>
            <a:ext cx="1501500" cy="2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4"/>
          <p:cNvCxnSpPr/>
          <p:nvPr/>
        </p:nvCxnSpPr>
        <p:spPr>
          <a:xfrm>
            <a:off x="3216175" y="2483150"/>
            <a:ext cx="1378200" cy="132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4"/>
          <p:cNvSpPr/>
          <p:nvPr/>
        </p:nvSpPr>
        <p:spPr>
          <a:xfrm>
            <a:off x="7855325" y="2095500"/>
            <a:ext cx="778239" cy="511527"/>
          </a:xfrm>
          <a:custGeom>
            <a:rect b="b" l="l" r="r" t="t"/>
            <a:pathLst>
              <a:path extrusionOk="0" h="30580" w="29915">
                <a:moveTo>
                  <a:pt x="673" y="30480"/>
                </a:moveTo>
                <a:cubicBezTo>
                  <a:pt x="3512" y="30368"/>
                  <a:pt x="12962" y="31077"/>
                  <a:pt x="17706" y="29807"/>
                </a:cubicBezTo>
                <a:cubicBezTo>
                  <a:pt x="22450" y="28537"/>
                  <a:pt x="27829" y="27230"/>
                  <a:pt x="29136" y="22860"/>
                </a:cubicBezTo>
                <a:cubicBezTo>
                  <a:pt x="30443" y="18490"/>
                  <a:pt x="30406" y="7396"/>
                  <a:pt x="25550" y="3586"/>
                </a:cubicBezTo>
                <a:cubicBezTo>
                  <a:pt x="20694" y="-224"/>
                  <a:pt x="4258" y="598"/>
                  <a:pt x="0" y="0"/>
                </a:cubicBezTo>
              </a:path>
            </a:pathLst>
          </a:custGeom>
          <a:noFill/>
          <a:ln cap="flat" cmpd="sng" w="38100">
            <a:solidFill>
              <a:srgbClr val="85200C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4" name="Google Shape;194;p24"/>
          <p:cNvSpPr txBox="1"/>
          <p:nvPr/>
        </p:nvSpPr>
        <p:spPr>
          <a:xfrm>
            <a:off x="281875" y="84225"/>
            <a:ext cx="4559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FF"/>
                </a:solidFill>
              </a:rPr>
              <a:t>Todos siguen el comportamiento de una </a:t>
            </a:r>
            <a:r>
              <a:rPr b="1" i="1" lang="es" sz="1700" u="sng">
                <a:solidFill>
                  <a:srgbClr val="0000FF"/>
                </a:solidFill>
              </a:rPr>
              <a:t>Puerta</a:t>
            </a:r>
            <a:endParaRPr b="1" i="1" sz="17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FF"/>
                </a:solidFill>
              </a:rPr>
              <a:t>Todos estos objetos siguen el mismo </a:t>
            </a:r>
            <a:r>
              <a:rPr b="1" i="1" lang="es" sz="1700" u="sng">
                <a:solidFill>
                  <a:srgbClr val="0000FF"/>
                </a:solidFill>
              </a:rPr>
              <a:t>molde</a:t>
            </a:r>
            <a:endParaRPr b="1" i="1" sz="1700" u="sng">
              <a:solidFill>
                <a:srgbClr val="0000FF"/>
              </a:solidFill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5908350" y="84225"/>
            <a:ext cx="2018700" cy="137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Objeto: Puerta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102050" y="495294"/>
            <a:ext cx="1728900" cy="30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Atributos (Data)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102050" y="904801"/>
            <a:ext cx="1728900" cy="33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Comportamiento (Métodos)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7855325" y="623350"/>
            <a:ext cx="778239" cy="511527"/>
          </a:xfrm>
          <a:custGeom>
            <a:rect b="b" l="l" r="r" t="t"/>
            <a:pathLst>
              <a:path extrusionOk="0" h="30580" w="29915">
                <a:moveTo>
                  <a:pt x="673" y="30480"/>
                </a:moveTo>
                <a:cubicBezTo>
                  <a:pt x="3512" y="30368"/>
                  <a:pt x="12962" y="31077"/>
                  <a:pt x="17706" y="29807"/>
                </a:cubicBezTo>
                <a:cubicBezTo>
                  <a:pt x="22450" y="28537"/>
                  <a:pt x="27829" y="27230"/>
                  <a:pt x="29136" y="22860"/>
                </a:cubicBezTo>
                <a:cubicBezTo>
                  <a:pt x="30443" y="18490"/>
                  <a:pt x="30406" y="7396"/>
                  <a:pt x="25550" y="3586"/>
                </a:cubicBezTo>
                <a:cubicBezTo>
                  <a:pt x="20694" y="-224"/>
                  <a:pt x="4258" y="598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9" name="Google Shape;199;p24"/>
          <p:cNvSpPr/>
          <p:nvPr/>
        </p:nvSpPr>
        <p:spPr>
          <a:xfrm>
            <a:off x="5908350" y="3271175"/>
            <a:ext cx="2018700" cy="137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B45F06"/>
                </a:solidFill>
              </a:rPr>
              <a:t>Objeto: Puerta</a:t>
            </a:r>
            <a:endParaRPr b="1" sz="1200">
              <a:solidFill>
                <a:srgbClr val="B45F06"/>
              </a:solidFill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6102050" y="3682244"/>
            <a:ext cx="1728900" cy="30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B45F06"/>
                </a:solidFill>
              </a:rPr>
              <a:t>Atributos (Data)</a:t>
            </a:r>
            <a:endParaRPr b="1" sz="1200">
              <a:solidFill>
                <a:srgbClr val="B45F06"/>
              </a:solidFill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6102050" y="4091751"/>
            <a:ext cx="1728900" cy="33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B45F06"/>
                </a:solidFill>
              </a:rPr>
              <a:t>Comportamiento (Métodos)</a:t>
            </a:r>
            <a:endParaRPr b="1" sz="1200">
              <a:solidFill>
                <a:srgbClr val="B45F06"/>
              </a:solidFill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7855325" y="3810300"/>
            <a:ext cx="778239" cy="511527"/>
          </a:xfrm>
          <a:custGeom>
            <a:rect b="b" l="l" r="r" t="t"/>
            <a:pathLst>
              <a:path extrusionOk="0" h="30580" w="29915">
                <a:moveTo>
                  <a:pt x="673" y="30480"/>
                </a:moveTo>
                <a:cubicBezTo>
                  <a:pt x="3512" y="30368"/>
                  <a:pt x="12962" y="31077"/>
                  <a:pt x="17706" y="29807"/>
                </a:cubicBezTo>
                <a:cubicBezTo>
                  <a:pt x="22450" y="28537"/>
                  <a:pt x="27829" y="27230"/>
                  <a:pt x="29136" y="22860"/>
                </a:cubicBezTo>
                <a:cubicBezTo>
                  <a:pt x="30443" y="18490"/>
                  <a:pt x="30406" y="7396"/>
                  <a:pt x="25550" y="3586"/>
                </a:cubicBezTo>
                <a:cubicBezTo>
                  <a:pt x="20694" y="-224"/>
                  <a:pt x="4258" y="598"/>
                  <a:pt x="0" y="0"/>
                </a:cubicBezTo>
              </a:path>
            </a:pathLst>
          </a:cu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5908350" y="1556375"/>
            <a:ext cx="2018700" cy="137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5200C"/>
                </a:solidFill>
              </a:rPr>
              <a:t>Objeto: Puerta</a:t>
            </a:r>
            <a:endParaRPr b="1" sz="1200">
              <a:solidFill>
                <a:srgbClr val="85200C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1008925" y="1100025"/>
            <a:ext cx="2104800" cy="257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Class</a:t>
            </a:r>
            <a:r>
              <a:rPr lang="es"/>
              <a:t> Puerta</a:t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1144375" y="1601175"/>
            <a:ext cx="1833900" cy="59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Atributos (Data)</a:t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1121875" y="2742000"/>
            <a:ext cx="1878900" cy="68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Comportamiento (Métodos)</a:t>
            </a:r>
            <a:endParaRPr/>
          </a:p>
        </p:txBody>
      </p:sp>
      <p:cxnSp>
        <p:nvCxnSpPr>
          <p:cNvPr id="211" name="Google Shape;211;p25"/>
          <p:cNvCxnSpPr/>
          <p:nvPr/>
        </p:nvCxnSpPr>
        <p:spPr>
          <a:xfrm flipH="1" rot="10800000">
            <a:off x="1853275" y="2227838"/>
            <a:ext cx="1200" cy="4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5"/>
          <p:cNvCxnSpPr/>
          <p:nvPr/>
        </p:nvCxnSpPr>
        <p:spPr>
          <a:xfrm flipH="1" rot="10800000">
            <a:off x="2060725" y="2227838"/>
            <a:ext cx="1200" cy="4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3" name="Google Shape;213;p25"/>
          <p:cNvSpPr txBox="1"/>
          <p:nvPr/>
        </p:nvSpPr>
        <p:spPr>
          <a:xfrm>
            <a:off x="1121875" y="2197575"/>
            <a:ext cx="6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Write (Set)</a:t>
            </a:r>
            <a:endParaRPr b="1"/>
          </a:p>
        </p:txBody>
      </p:sp>
      <p:sp>
        <p:nvSpPr>
          <p:cNvPr id="214" name="Google Shape;214;p25"/>
          <p:cNvSpPr txBox="1"/>
          <p:nvPr/>
        </p:nvSpPr>
        <p:spPr>
          <a:xfrm>
            <a:off x="2169175" y="2277338"/>
            <a:ext cx="106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Read (Get)</a:t>
            </a:r>
            <a:endParaRPr b="1" sz="1300"/>
          </a:p>
        </p:txBody>
      </p:sp>
      <p:sp>
        <p:nvSpPr>
          <p:cNvPr id="215" name="Google Shape;215;p25"/>
          <p:cNvSpPr txBox="1"/>
          <p:nvPr/>
        </p:nvSpPr>
        <p:spPr>
          <a:xfrm>
            <a:off x="66576" y="1775725"/>
            <a:ext cx="88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Molde/</a:t>
            </a:r>
            <a:br>
              <a:rPr b="1" lang="es"/>
            </a:br>
            <a:r>
              <a:rPr b="1" lang="es"/>
              <a:t>Plano/</a:t>
            </a:r>
            <a:br>
              <a:rPr b="1" lang="es"/>
            </a:br>
            <a:r>
              <a:rPr b="1" lang="es"/>
              <a:t>Planilla/</a:t>
            </a:r>
            <a:endParaRPr b="1"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500" y="65950"/>
            <a:ext cx="1391175" cy="13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375" y="1609373"/>
            <a:ext cx="1323400" cy="13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500" y="3181075"/>
            <a:ext cx="1533026" cy="15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/>
          <p:nvPr/>
        </p:nvSpPr>
        <p:spPr>
          <a:xfrm>
            <a:off x="6102050" y="1967444"/>
            <a:ext cx="1728900" cy="30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5200C"/>
                </a:solidFill>
              </a:rPr>
              <a:t>Atributos (Data)</a:t>
            </a:r>
            <a:endParaRPr b="1" sz="1200">
              <a:solidFill>
                <a:srgbClr val="85200C"/>
              </a:solidFill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6102050" y="2376951"/>
            <a:ext cx="1728900" cy="33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85200C"/>
                </a:solidFill>
              </a:rPr>
              <a:t>Comportamiento (Métodos)</a:t>
            </a:r>
            <a:endParaRPr b="1" sz="1200">
              <a:solidFill>
                <a:srgbClr val="85200C"/>
              </a:solidFill>
            </a:endParaRPr>
          </a:p>
        </p:txBody>
      </p:sp>
      <p:cxnSp>
        <p:nvCxnSpPr>
          <p:cNvPr id="221" name="Google Shape;221;p25"/>
          <p:cNvCxnSpPr/>
          <p:nvPr/>
        </p:nvCxnSpPr>
        <p:spPr>
          <a:xfrm flipH="1" rot="10800000">
            <a:off x="3193675" y="1075850"/>
            <a:ext cx="1546500" cy="107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5"/>
          <p:cNvCxnSpPr/>
          <p:nvPr/>
        </p:nvCxnSpPr>
        <p:spPr>
          <a:xfrm flipH="1" rot="10800000">
            <a:off x="3221725" y="2302900"/>
            <a:ext cx="1501500" cy="2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5"/>
          <p:cNvCxnSpPr/>
          <p:nvPr/>
        </p:nvCxnSpPr>
        <p:spPr>
          <a:xfrm>
            <a:off x="3216175" y="2483150"/>
            <a:ext cx="1378200" cy="132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5"/>
          <p:cNvSpPr/>
          <p:nvPr/>
        </p:nvSpPr>
        <p:spPr>
          <a:xfrm>
            <a:off x="7855325" y="2095500"/>
            <a:ext cx="778239" cy="511527"/>
          </a:xfrm>
          <a:custGeom>
            <a:rect b="b" l="l" r="r" t="t"/>
            <a:pathLst>
              <a:path extrusionOk="0" h="30580" w="29915">
                <a:moveTo>
                  <a:pt x="673" y="30480"/>
                </a:moveTo>
                <a:cubicBezTo>
                  <a:pt x="3512" y="30368"/>
                  <a:pt x="12962" y="31077"/>
                  <a:pt x="17706" y="29807"/>
                </a:cubicBezTo>
                <a:cubicBezTo>
                  <a:pt x="22450" y="28537"/>
                  <a:pt x="27829" y="27230"/>
                  <a:pt x="29136" y="22860"/>
                </a:cubicBezTo>
                <a:cubicBezTo>
                  <a:pt x="30443" y="18490"/>
                  <a:pt x="30406" y="7396"/>
                  <a:pt x="25550" y="3586"/>
                </a:cubicBezTo>
                <a:cubicBezTo>
                  <a:pt x="20694" y="-224"/>
                  <a:pt x="4258" y="598"/>
                  <a:pt x="0" y="0"/>
                </a:cubicBezTo>
              </a:path>
            </a:pathLst>
          </a:custGeom>
          <a:noFill/>
          <a:ln cap="flat" cmpd="sng" w="38100">
            <a:solidFill>
              <a:srgbClr val="85200C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5" name="Google Shape;225;p25"/>
          <p:cNvSpPr txBox="1"/>
          <p:nvPr/>
        </p:nvSpPr>
        <p:spPr>
          <a:xfrm>
            <a:off x="203425" y="205550"/>
            <a:ext cx="406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FF"/>
                </a:solidFill>
              </a:rPr>
              <a:t>Una </a:t>
            </a:r>
            <a:r>
              <a:rPr b="1" i="1" lang="es" sz="1800" u="sng">
                <a:solidFill>
                  <a:srgbClr val="0000FF"/>
                </a:solidFill>
              </a:rPr>
              <a:t>Clase</a:t>
            </a:r>
            <a:r>
              <a:rPr lang="es" sz="1800">
                <a:solidFill>
                  <a:srgbClr val="0000FF"/>
                </a:solidFill>
              </a:rPr>
              <a:t> es una plantilla que guía la creación de objetos</a:t>
            </a:r>
            <a:endParaRPr b="1" i="1" sz="1800" u="sng">
              <a:solidFill>
                <a:srgbClr val="0000FF"/>
              </a:solidFill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5908350" y="84225"/>
            <a:ext cx="2018700" cy="137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Objeto: Puerta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6102050" y="495294"/>
            <a:ext cx="1728900" cy="30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Atributos (Data)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6102050" y="904801"/>
            <a:ext cx="1728900" cy="33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Comportamiento (Métodos)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7855325" y="623350"/>
            <a:ext cx="778239" cy="511527"/>
          </a:xfrm>
          <a:custGeom>
            <a:rect b="b" l="l" r="r" t="t"/>
            <a:pathLst>
              <a:path extrusionOk="0" h="30580" w="29915">
                <a:moveTo>
                  <a:pt x="673" y="30480"/>
                </a:moveTo>
                <a:cubicBezTo>
                  <a:pt x="3512" y="30368"/>
                  <a:pt x="12962" y="31077"/>
                  <a:pt x="17706" y="29807"/>
                </a:cubicBezTo>
                <a:cubicBezTo>
                  <a:pt x="22450" y="28537"/>
                  <a:pt x="27829" y="27230"/>
                  <a:pt x="29136" y="22860"/>
                </a:cubicBezTo>
                <a:cubicBezTo>
                  <a:pt x="30443" y="18490"/>
                  <a:pt x="30406" y="7396"/>
                  <a:pt x="25550" y="3586"/>
                </a:cubicBezTo>
                <a:cubicBezTo>
                  <a:pt x="20694" y="-224"/>
                  <a:pt x="4258" y="598"/>
                  <a:pt x="0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0" name="Google Shape;230;p25"/>
          <p:cNvSpPr/>
          <p:nvPr/>
        </p:nvSpPr>
        <p:spPr>
          <a:xfrm>
            <a:off x="5908350" y="3271175"/>
            <a:ext cx="2018700" cy="137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B45F06"/>
                </a:solidFill>
              </a:rPr>
              <a:t>Objeto: Puerta</a:t>
            </a:r>
            <a:endParaRPr b="1" sz="1200">
              <a:solidFill>
                <a:srgbClr val="B45F06"/>
              </a:solidFill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6102050" y="3682244"/>
            <a:ext cx="1728900" cy="30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B45F06"/>
                </a:solidFill>
              </a:rPr>
              <a:t>Atributos (Data)</a:t>
            </a:r>
            <a:endParaRPr b="1" sz="1200">
              <a:solidFill>
                <a:srgbClr val="B45F06"/>
              </a:solidFill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6102050" y="4091751"/>
            <a:ext cx="1728900" cy="33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B45F06"/>
                </a:solidFill>
              </a:rPr>
              <a:t>Comportamiento (Métodos)</a:t>
            </a:r>
            <a:endParaRPr b="1" sz="1200">
              <a:solidFill>
                <a:srgbClr val="B45F06"/>
              </a:solidFill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7855325" y="3810300"/>
            <a:ext cx="778239" cy="511527"/>
          </a:xfrm>
          <a:custGeom>
            <a:rect b="b" l="l" r="r" t="t"/>
            <a:pathLst>
              <a:path extrusionOk="0" h="30580" w="29915">
                <a:moveTo>
                  <a:pt x="673" y="30480"/>
                </a:moveTo>
                <a:cubicBezTo>
                  <a:pt x="3512" y="30368"/>
                  <a:pt x="12962" y="31077"/>
                  <a:pt x="17706" y="29807"/>
                </a:cubicBezTo>
                <a:cubicBezTo>
                  <a:pt x="22450" y="28537"/>
                  <a:pt x="27829" y="27230"/>
                  <a:pt x="29136" y="22860"/>
                </a:cubicBezTo>
                <a:cubicBezTo>
                  <a:pt x="30443" y="18490"/>
                  <a:pt x="30406" y="7396"/>
                  <a:pt x="25550" y="3586"/>
                </a:cubicBezTo>
                <a:cubicBezTo>
                  <a:pt x="20694" y="-224"/>
                  <a:pt x="4258" y="598"/>
                  <a:pt x="0" y="0"/>
                </a:cubicBezTo>
              </a:path>
            </a:pathLst>
          </a:cu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4" name="Google Shape;234;p25"/>
          <p:cNvSpPr/>
          <p:nvPr/>
        </p:nvSpPr>
        <p:spPr>
          <a:xfrm>
            <a:off x="1643017" y="3432563"/>
            <a:ext cx="468400" cy="809275"/>
          </a:xfrm>
          <a:custGeom>
            <a:rect b="b" l="l" r="r" t="t"/>
            <a:pathLst>
              <a:path extrusionOk="0" h="32371" w="18736">
                <a:moveTo>
                  <a:pt x="17651" y="0"/>
                </a:moveTo>
                <a:cubicBezTo>
                  <a:pt x="17614" y="4669"/>
                  <a:pt x="20116" y="22935"/>
                  <a:pt x="17427" y="28015"/>
                </a:cubicBezTo>
                <a:cubicBezTo>
                  <a:pt x="14738" y="33095"/>
                  <a:pt x="4317" y="33431"/>
                  <a:pt x="1515" y="30480"/>
                </a:cubicBezTo>
                <a:cubicBezTo>
                  <a:pt x="-1286" y="27529"/>
                  <a:pt x="768" y="13671"/>
                  <a:pt x="618" y="10309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5" name="Google Shape;235;p25"/>
          <p:cNvSpPr txBox="1"/>
          <p:nvPr/>
        </p:nvSpPr>
        <p:spPr>
          <a:xfrm>
            <a:off x="2145025" y="3713325"/>
            <a:ext cx="2712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FF"/>
                </a:solidFill>
              </a:rPr>
              <a:t>Una </a:t>
            </a:r>
            <a:r>
              <a:rPr b="1" i="1" lang="es" sz="1800" u="sng">
                <a:solidFill>
                  <a:srgbClr val="0000FF"/>
                </a:solidFill>
              </a:rPr>
              <a:t>Clase</a:t>
            </a:r>
            <a:r>
              <a:rPr lang="es" sz="1800">
                <a:solidFill>
                  <a:srgbClr val="0000FF"/>
                </a:solidFill>
              </a:rPr>
              <a:t> contiene métodos para crear objetos</a:t>
            </a:r>
            <a:br>
              <a:rPr lang="es" sz="1800">
                <a:solidFill>
                  <a:srgbClr val="0000FF"/>
                </a:solidFill>
              </a:rPr>
            </a:br>
            <a:r>
              <a:rPr b="1" i="1" lang="es" sz="2400" u="sng">
                <a:solidFill>
                  <a:srgbClr val="741B47"/>
                </a:solidFill>
              </a:rPr>
              <a:t>(Constructor)</a:t>
            </a:r>
            <a:endParaRPr b="1" i="1" sz="2400" u="sng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/>
          <p:nvPr/>
        </p:nvSpPr>
        <p:spPr>
          <a:xfrm>
            <a:off x="647275" y="355800"/>
            <a:ext cx="1986000" cy="404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Objeto</a:t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753498" y="894200"/>
            <a:ext cx="1784700" cy="64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242" name="Google Shape;242;p26"/>
          <p:cNvSpPr/>
          <p:nvPr/>
        </p:nvSpPr>
        <p:spPr>
          <a:xfrm>
            <a:off x="735850" y="2119800"/>
            <a:ext cx="1802400" cy="203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243" name="Google Shape;243;p26"/>
          <p:cNvCxnSpPr/>
          <p:nvPr/>
        </p:nvCxnSpPr>
        <p:spPr>
          <a:xfrm flipH="1" rot="10800000">
            <a:off x="1309567" y="1567690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6"/>
          <p:cNvCxnSpPr/>
          <p:nvPr/>
        </p:nvCxnSpPr>
        <p:spPr>
          <a:xfrm flipH="1" rot="10800000">
            <a:off x="1472290" y="1567690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45" name="Google Shape;245;p26"/>
          <p:cNvSpPr txBox="1"/>
          <p:nvPr/>
        </p:nvSpPr>
        <p:spPr>
          <a:xfrm>
            <a:off x="647264" y="1535023"/>
            <a:ext cx="61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Write (</a:t>
            </a:r>
            <a:r>
              <a:rPr b="1" lang="es" sz="1300" u="sng"/>
              <a:t>Set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246" name="Google Shape;246;p26"/>
          <p:cNvSpPr txBox="1"/>
          <p:nvPr/>
        </p:nvSpPr>
        <p:spPr>
          <a:xfrm>
            <a:off x="1540896" y="1567588"/>
            <a:ext cx="71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Read (</a:t>
            </a:r>
            <a:r>
              <a:rPr b="1" lang="es" sz="1300" u="sng"/>
              <a:t>Get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247" name="Google Shape;247;p26"/>
          <p:cNvSpPr txBox="1"/>
          <p:nvPr/>
        </p:nvSpPr>
        <p:spPr>
          <a:xfrm>
            <a:off x="3126775" y="117075"/>
            <a:ext cx="53223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chemeClr val="dk1"/>
                </a:solidFill>
              </a:rPr>
              <a:t>En la realidad un objeto no actúa solo sin alguna necesidad.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s" sz="2600">
                <a:solidFill>
                  <a:schemeClr val="dk1"/>
                </a:solidFill>
              </a:rPr>
            </a:br>
            <a:r>
              <a:rPr lang="es" sz="2600">
                <a:solidFill>
                  <a:schemeClr val="dk1"/>
                </a:solidFill>
              </a:rPr>
              <a:t>En la realidad un objeto no se construye sólo, si no que </a:t>
            </a:r>
            <a:r>
              <a:rPr b="1" lang="es" sz="2600">
                <a:solidFill>
                  <a:schemeClr val="dk1"/>
                </a:solidFill>
              </a:rPr>
              <a:t>algo o alguien lo necesita</a:t>
            </a:r>
            <a:r>
              <a:rPr lang="es" sz="2600">
                <a:solidFill>
                  <a:schemeClr val="dk1"/>
                </a:solidFill>
              </a:rPr>
              <a:t>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dk1"/>
                </a:solidFill>
              </a:rPr>
              <a:t>Una puerta no se construye por que la puerta quiera construirse por sí misma, si no porque otro objeto la necesita (</a:t>
            </a:r>
            <a:r>
              <a:rPr b="1" lang="es" sz="2600">
                <a:solidFill>
                  <a:schemeClr val="dk1"/>
                </a:solidFill>
              </a:rPr>
              <a:t>colaboración</a:t>
            </a:r>
            <a:r>
              <a:rPr lang="es" sz="2600">
                <a:solidFill>
                  <a:schemeClr val="dk1"/>
                </a:solidFill>
              </a:rPr>
              <a:t>).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803275" y="2737250"/>
            <a:ext cx="1674000" cy="29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0000"/>
                </a:solidFill>
              </a:rPr>
              <a:t>Constructor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/>
          <p:nvPr/>
        </p:nvSpPr>
        <p:spPr>
          <a:xfrm>
            <a:off x="5633425" y="593675"/>
            <a:ext cx="3168900" cy="372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Objeto</a:t>
            </a:r>
            <a:endParaRPr sz="2200"/>
          </a:p>
        </p:txBody>
      </p:sp>
      <p:sp>
        <p:nvSpPr>
          <p:cNvPr id="254" name="Google Shape;254;p27"/>
          <p:cNvSpPr txBox="1"/>
          <p:nvPr/>
        </p:nvSpPr>
        <p:spPr>
          <a:xfrm>
            <a:off x="0" y="495000"/>
            <a:ext cx="66114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Puerta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precio;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Puerta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precio, </a:t>
            </a:r>
            <a:r>
              <a:rPr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color) {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.precio = precio;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.color = color;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5938225" y="1511450"/>
            <a:ext cx="2559300" cy="89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Atributos</a:t>
            </a:r>
            <a:r>
              <a:rPr lang="es" sz="2200"/>
              <a:t> (Data)</a:t>
            </a:r>
            <a:endParaRPr sz="2200"/>
          </a:p>
        </p:txBody>
      </p:sp>
      <p:sp>
        <p:nvSpPr>
          <p:cNvPr id="256" name="Google Shape;256;p27"/>
          <p:cNvSpPr/>
          <p:nvPr/>
        </p:nvSpPr>
        <p:spPr>
          <a:xfrm>
            <a:off x="5971825" y="3027725"/>
            <a:ext cx="2492100" cy="89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Comportamiento (</a:t>
            </a:r>
            <a:r>
              <a:rPr b="1" lang="es" sz="2200"/>
              <a:t>Métodos</a:t>
            </a:r>
            <a:r>
              <a:rPr lang="es" sz="2200"/>
              <a:t>)</a:t>
            </a:r>
            <a:endParaRPr sz="2200"/>
          </a:p>
        </p:txBody>
      </p:sp>
      <p:sp>
        <p:nvSpPr>
          <p:cNvPr id="257" name="Google Shape;257;p27"/>
          <p:cNvSpPr txBox="1"/>
          <p:nvPr>
            <p:ph type="title"/>
          </p:nvPr>
        </p:nvSpPr>
        <p:spPr>
          <a:xfrm>
            <a:off x="81975" y="5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Constructor de un objeto</a:t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2302825" y="3759350"/>
            <a:ext cx="2968500" cy="99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CD3131"/>
                </a:solidFill>
              </a:rPr>
              <a:t>this indica “este objeto”</a:t>
            </a:r>
            <a:br>
              <a:rPr b="1" lang="es" sz="1600">
                <a:solidFill>
                  <a:srgbClr val="CD3131"/>
                </a:solidFill>
              </a:rPr>
            </a:br>
            <a:r>
              <a:rPr b="1" lang="es" sz="1600">
                <a:solidFill>
                  <a:srgbClr val="CD3131"/>
                </a:solidFill>
              </a:rPr>
              <a:t>this.precio -&gt; el precio de ESTE OBJETO QUE ESTOY CREANDO</a:t>
            </a:r>
            <a:endParaRPr sz="1600">
              <a:solidFill>
                <a:srgbClr val="CD3131"/>
              </a:solidFill>
            </a:endParaRPr>
          </a:p>
        </p:txBody>
      </p:sp>
      <p:cxnSp>
        <p:nvCxnSpPr>
          <p:cNvPr id="259" name="Google Shape;259;p27"/>
          <p:cNvCxnSpPr/>
          <p:nvPr/>
        </p:nvCxnSpPr>
        <p:spPr>
          <a:xfrm flipH="1" rot="10800000">
            <a:off x="6894025" y="2474363"/>
            <a:ext cx="1200" cy="4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7"/>
          <p:cNvCxnSpPr/>
          <p:nvPr/>
        </p:nvCxnSpPr>
        <p:spPr>
          <a:xfrm flipH="1" rot="10800000">
            <a:off x="7101475" y="2474363"/>
            <a:ext cx="1200" cy="4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61" name="Google Shape;261;p27"/>
          <p:cNvSpPr txBox="1"/>
          <p:nvPr/>
        </p:nvSpPr>
        <p:spPr>
          <a:xfrm>
            <a:off x="6162625" y="2444100"/>
            <a:ext cx="6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Write (Set)</a:t>
            </a:r>
            <a:endParaRPr b="1"/>
          </a:p>
        </p:txBody>
      </p:sp>
      <p:sp>
        <p:nvSpPr>
          <p:cNvPr id="262" name="Google Shape;262;p27"/>
          <p:cNvSpPr txBox="1"/>
          <p:nvPr/>
        </p:nvSpPr>
        <p:spPr>
          <a:xfrm>
            <a:off x="7209925" y="2523863"/>
            <a:ext cx="106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Read (Get)</a:t>
            </a:r>
            <a:endParaRPr b="1" sz="1300"/>
          </a:p>
        </p:txBody>
      </p:sp>
      <p:sp>
        <p:nvSpPr>
          <p:cNvPr id="263" name="Google Shape;263;p27"/>
          <p:cNvSpPr/>
          <p:nvPr/>
        </p:nvSpPr>
        <p:spPr>
          <a:xfrm>
            <a:off x="6894025" y="3950075"/>
            <a:ext cx="501844" cy="928400"/>
          </a:xfrm>
          <a:custGeom>
            <a:rect b="b" l="l" r="r" t="t"/>
            <a:pathLst>
              <a:path extrusionOk="0" h="32371" w="18736">
                <a:moveTo>
                  <a:pt x="17651" y="0"/>
                </a:moveTo>
                <a:cubicBezTo>
                  <a:pt x="17614" y="4669"/>
                  <a:pt x="20116" y="22935"/>
                  <a:pt x="17427" y="28015"/>
                </a:cubicBezTo>
                <a:cubicBezTo>
                  <a:pt x="14738" y="33095"/>
                  <a:pt x="4317" y="33431"/>
                  <a:pt x="1515" y="30480"/>
                </a:cubicBezTo>
                <a:cubicBezTo>
                  <a:pt x="-1286" y="27529"/>
                  <a:pt x="768" y="13671"/>
                  <a:pt x="618" y="10309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64" name="Google Shape;264;p27"/>
          <p:cNvSpPr txBox="1"/>
          <p:nvPr/>
        </p:nvSpPr>
        <p:spPr>
          <a:xfrm>
            <a:off x="7457425" y="4370400"/>
            <a:ext cx="104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CD3131"/>
                </a:solidFill>
              </a:rPr>
              <a:t>this</a:t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2483225" y="1356825"/>
            <a:ext cx="2968500" cy="99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CD3131"/>
                </a:solidFill>
              </a:rPr>
              <a:t>El constructor es un método de la clase que recibe el mismo nombre de la clase</a:t>
            </a:r>
            <a:endParaRPr sz="1600">
              <a:solidFill>
                <a:srgbClr val="CD313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/>
          <p:nvPr/>
        </p:nvSpPr>
        <p:spPr>
          <a:xfrm>
            <a:off x="4938625" y="1876725"/>
            <a:ext cx="4098900" cy="258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Memoria</a:t>
            </a:r>
            <a:endParaRPr sz="2200"/>
          </a:p>
        </p:txBody>
      </p:sp>
      <p:sp>
        <p:nvSpPr>
          <p:cNvPr id="271" name="Google Shape;271;p28"/>
          <p:cNvSpPr txBox="1"/>
          <p:nvPr/>
        </p:nvSpPr>
        <p:spPr>
          <a:xfrm>
            <a:off x="28000" y="114000"/>
            <a:ext cx="6611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Puerta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 // Atributos de precio y color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Puerta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precio, </a:t>
            </a:r>
            <a:r>
              <a:rPr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color) {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.precio = precio;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.color = color;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5086525" y="2970225"/>
            <a:ext cx="2264400" cy="35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Objeto: Puerta</a:t>
            </a:r>
            <a:endParaRPr sz="2200"/>
          </a:p>
        </p:txBody>
      </p:sp>
      <p:sp>
        <p:nvSpPr>
          <p:cNvPr id="273" name="Google Shape;273;p28"/>
          <p:cNvSpPr/>
          <p:nvPr/>
        </p:nvSpPr>
        <p:spPr>
          <a:xfrm>
            <a:off x="968350" y="2571750"/>
            <a:ext cx="2968500" cy="99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Definición:</a:t>
            </a:r>
            <a:br>
              <a:rPr b="1" lang="es" sz="1900">
                <a:solidFill>
                  <a:schemeClr val="dk1"/>
                </a:solidFill>
              </a:rPr>
            </a:br>
            <a:r>
              <a:rPr b="1" lang="es" sz="1900">
                <a:solidFill>
                  <a:schemeClr val="dk1"/>
                </a:solidFill>
              </a:rPr>
              <a:t>Un objeto es una </a:t>
            </a:r>
            <a:r>
              <a:rPr b="1" i="1" lang="es" sz="1900" u="sng">
                <a:solidFill>
                  <a:schemeClr val="dk1"/>
                </a:solidFill>
              </a:rPr>
              <a:t>instancia</a:t>
            </a:r>
            <a:r>
              <a:rPr b="1" lang="es" sz="1900">
                <a:solidFill>
                  <a:schemeClr val="dk1"/>
                </a:solidFill>
              </a:rPr>
              <a:t> de una clase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106450" y="3640700"/>
            <a:ext cx="4381500" cy="141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Definición:</a:t>
            </a:r>
            <a:br>
              <a:rPr b="1" lang="es" sz="1900">
                <a:solidFill>
                  <a:schemeClr val="dk1"/>
                </a:solidFill>
              </a:rPr>
            </a:br>
            <a:r>
              <a:rPr b="1" lang="es" sz="1900">
                <a:solidFill>
                  <a:schemeClr val="dk1"/>
                </a:solidFill>
              </a:rPr>
              <a:t>Una </a:t>
            </a:r>
            <a:r>
              <a:rPr b="1" i="1" lang="es" sz="1900" u="sng">
                <a:solidFill>
                  <a:schemeClr val="dk1"/>
                </a:solidFill>
              </a:rPr>
              <a:t>instancia</a:t>
            </a:r>
            <a:r>
              <a:rPr b="1" lang="es" sz="1900">
                <a:solidFill>
                  <a:schemeClr val="dk1"/>
                </a:solidFill>
              </a:rPr>
              <a:t> es una copia de la clase con sus valores inicializados almacenado en memoria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5086525" y="3419575"/>
            <a:ext cx="2264400" cy="35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Objeto: Puerta</a:t>
            </a:r>
            <a:endParaRPr sz="2200"/>
          </a:p>
        </p:txBody>
      </p:sp>
      <p:sp>
        <p:nvSpPr>
          <p:cNvPr id="276" name="Google Shape;276;p28"/>
          <p:cNvSpPr/>
          <p:nvPr/>
        </p:nvSpPr>
        <p:spPr>
          <a:xfrm>
            <a:off x="5086525" y="3868925"/>
            <a:ext cx="2264400" cy="35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Objeto: Puerta</a:t>
            </a:r>
            <a:endParaRPr sz="2200"/>
          </a:p>
        </p:txBody>
      </p:sp>
      <p:sp>
        <p:nvSpPr>
          <p:cNvPr id="277" name="Google Shape;277;p28"/>
          <p:cNvSpPr/>
          <p:nvPr/>
        </p:nvSpPr>
        <p:spPr>
          <a:xfrm>
            <a:off x="7284075" y="2421875"/>
            <a:ext cx="1714200" cy="45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Java Memory Address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7390275" y="2970225"/>
            <a:ext cx="1608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Puerta@74a14482</a:t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7390275" y="3472825"/>
            <a:ext cx="15072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Puerta@3d4eac69</a:t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7407225" y="3868925"/>
            <a:ext cx="1467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Puerta@7f8c42a3</a:t>
            </a: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7016000" y="1357700"/>
            <a:ext cx="18534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MyClass@hashValue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/>
          <p:nvPr/>
        </p:nvSpPr>
        <p:spPr>
          <a:xfrm>
            <a:off x="231525" y="75150"/>
            <a:ext cx="8822700" cy="4968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Realidad</a:t>
            </a:r>
            <a:endParaRPr b="1"/>
          </a:p>
        </p:txBody>
      </p:sp>
      <p:cxnSp>
        <p:nvCxnSpPr>
          <p:cNvPr id="287" name="Google Shape;287;p29"/>
          <p:cNvCxnSpPr/>
          <p:nvPr/>
        </p:nvCxnSpPr>
        <p:spPr>
          <a:xfrm flipH="1" rot="10800000">
            <a:off x="3066817" y="2785965"/>
            <a:ext cx="900" cy="51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29"/>
          <p:cNvSpPr txBox="1"/>
          <p:nvPr/>
        </p:nvSpPr>
        <p:spPr>
          <a:xfrm>
            <a:off x="2410139" y="2757998"/>
            <a:ext cx="61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Write (</a:t>
            </a:r>
            <a:r>
              <a:rPr b="1" lang="es" sz="1300" u="sng"/>
              <a:t>Set</a:t>
            </a:r>
            <a:r>
              <a:rPr b="1" lang="es" sz="1300"/>
              <a:t>)</a:t>
            </a:r>
            <a:endParaRPr b="1" sz="1300"/>
          </a:p>
        </p:txBody>
      </p:sp>
      <p:sp>
        <p:nvSpPr>
          <p:cNvPr id="289" name="Google Shape;289;p29"/>
          <p:cNvSpPr/>
          <p:nvPr/>
        </p:nvSpPr>
        <p:spPr>
          <a:xfrm>
            <a:off x="1972225" y="1771025"/>
            <a:ext cx="1852200" cy="19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Objeto </a:t>
            </a:r>
            <a:r>
              <a:rPr b="1" i="1" lang="es" u="sng">
                <a:solidFill>
                  <a:schemeClr val="dk1"/>
                </a:solidFill>
              </a:rPr>
              <a:t>A</a:t>
            </a:r>
            <a:endParaRPr b="1" i="1" u="sng"/>
          </a:p>
        </p:txBody>
      </p:sp>
      <p:sp>
        <p:nvSpPr>
          <p:cNvPr id="290" name="Google Shape;290;p29"/>
          <p:cNvSpPr/>
          <p:nvPr/>
        </p:nvSpPr>
        <p:spPr>
          <a:xfrm>
            <a:off x="2066113" y="2189004"/>
            <a:ext cx="1664400" cy="42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291" name="Google Shape;291;p29"/>
          <p:cNvSpPr/>
          <p:nvPr/>
        </p:nvSpPr>
        <p:spPr>
          <a:xfrm>
            <a:off x="2054825" y="2946275"/>
            <a:ext cx="1680900" cy="5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292" name="Google Shape;292;p29"/>
          <p:cNvCxnSpPr/>
          <p:nvPr/>
        </p:nvCxnSpPr>
        <p:spPr>
          <a:xfrm flipH="1" rot="10800000">
            <a:off x="2638936" y="2578348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9"/>
          <p:cNvCxnSpPr/>
          <p:nvPr/>
        </p:nvCxnSpPr>
        <p:spPr>
          <a:xfrm flipH="1" rot="10800000">
            <a:off x="2961681" y="2578348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94" name="Google Shape;294;p29"/>
          <p:cNvSpPr/>
          <p:nvPr/>
        </p:nvSpPr>
        <p:spPr>
          <a:xfrm>
            <a:off x="5297100" y="1771025"/>
            <a:ext cx="1852200" cy="19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Objeto </a:t>
            </a:r>
            <a:r>
              <a:rPr b="1" i="1" lang="es" u="sng">
                <a:solidFill>
                  <a:schemeClr val="dk1"/>
                </a:solidFill>
              </a:rPr>
              <a:t>B</a:t>
            </a:r>
            <a:endParaRPr b="1" i="1" u="sng"/>
          </a:p>
        </p:txBody>
      </p:sp>
      <p:sp>
        <p:nvSpPr>
          <p:cNvPr id="295" name="Google Shape;295;p29"/>
          <p:cNvSpPr/>
          <p:nvPr/>
        </p:nvSpPr>
        <p:spPr>
          <a:xfrm>
            <a:off x="5390988" y="2189004"/>
            <a:ext cx="1664400" cy="42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296" name="Google Shape;296;p29"/>
          <p:cNvSpPr/>
          <p:nvPr/>
        </p:nvSpPr>
        <p:spPr>
          <a:xfrm>
            <a:off x="5379700" y="2946275"/>
            <a:ext cx="1680900" cy="5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297" name="Google Shape;297;p29"/>
          <p:cNvCxnSpPr/>
          <p:nvPr/>
        </p:nvCxnSpPr>
        <p:spPr>
          <a:xfrm flipH="1" rot="10800000">
            <a:off x="5963811" y="2578348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29"/>
          <p:cNvCxnSpPr/>
          <p:nvPr/>
        </p:nvCxnSpPr>
        <p:spPr>
          <a:xfrm flipH="1" rot="10800000">
            <a:off x="6286556" y="2578348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99" name="Google Shape;299;p29"/>
          <p:cNvCxnSpPr>
            <a:endCxn id="296" idx="1"/>
          </p:cNvCxnSpPr>
          <p:nvPr/>
        </p:nvCxnSpPr>
        <p:spPr>
          <a:xfrm flipH="1" rot="10800000">
            <a:off x="3685600" y="3238775"/>
            <a:ext cx="1694100" cy="1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00" name="Google Shape;300;p29"/>
          <p:cNvSpPr/>
          <p:nvPr/>
        </p:nvSpPr>
        <p:spPr>
          <a:xfrm>
            <a:off x="3087750" y="3760650"/>
            <a:ext cx="2968500" cy="99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Los objetos colaboran entre sí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>
            <p:ph type="title"/>
          </p:nvPr>
        </p:nvSpPr>
        <p:spPr>
          <a:xfrm>
            <a:off x="2764350" y="2060825"/>
            <a:ext cx="3260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20"/>
              <a:t>Encapsulamiento</a:t>
            </a:r>
            <a:endParaRPr sz="30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231525" y="75150"/>
            <a:ext cx="8822700" cy="4968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Realidad</a:t>
            </a:r>
            <a:endParaRPr b="1"/>
          </a:p>
        </p:txBody>
      </p:sp>
      <p:sp>
        <p:nvSpPr>
          <p:cNvPr id="311" name="Google Shape;311;p31"/>
          <p:cNvSpPr/>
          <p:nvPr/>
        </p:nvSpPr>
        <p:spPr>
          <a:xfrm>
            <a:off x="1671875" y="1176375"/>
            <a:ext cx="1852200" cy="182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dk1"/>
                </a:solidFill>
              </a:rPr>
              <a:t>Persona</a:t>
            </a:r>
            <a:endParaRPr b="1" i="1" u="sng"/>
          </a:p>
        </p:txBody>
      </p:sp>
      <p:sp>
        <p:nvSpPr>
          <p:cNvPr id="312" name="Google Shape;312;p31"/>
          <p:cNvSpPr/>
          <p:nvPr/>
        </p:nvSpPr>
        <p:spPr>
          <a:xfrm>
            <a:off x="1765763" y="1569529"/>
            <a:ext cx="1664400" cy="42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313" name="Google Shape;313;p31"/>
          <p:cNvSpPr/>
          <p:nvPr/>
        </p:nvSpPr>
        <p:spPr>
          <a:xfrm>
            <a:off x="1757525" y="2353300"/>
            <a:ext cx="1680900" cy="5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314" name="Google Shape;314;p31"/>
          <p:cNvCxnSpPr/>
          <p:nvPr/>
        </p:nvCxnSpPr>
        <p:spPr>
          <a:xfrm flipH="1" rot="10800000">
            <a:off x="2469961" y="2001760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1"/>
          <p:cNvCxnSpPr/>
          <p:nvPr/>
        </p:nvCxnSpPr>
        <p:spPr>
          <a:xfrm flipH="1" rot="10800000">
            <a:off x="2648806" y="2001760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16" name="Google Shape;316;p31"/>
          <p:cNvSpPr/>
          <p:nvPr/>
        </p:nvSpPr>
        <p:spPr>
          <a:xfrm>
            <a:off x="5622475" y="657150"/>
            <a:ext cx="1852200" cy="19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dk1"/>
                </a:solidFill>
              </a:rPr>
              <a:t>Plaza</a:t>
            </a:r>
            <a:endParaRPr b="1" i="1" u="sng"/>
          </a:p>
        </p:txBody>
      </p:sp>
      <p:sp>
        <p:nvSpPr>
          <p:cNvPr id="317" name="Google Shape;317;p31"/>
          <p:cNvSpPr/>
          <p:nvPr/>
        </p:nvSpPr>
        <p:spPr>
          <a:xfrm>
            <a:off x="5716363" y="1075129"/>
            <a:ext cx="1664400" cy="42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318" name="Google Shape;318;p31"/>
          <p:cNvSpPr/>
          <p:nvPr/>
        </p:nvSpPr>
        <p:spPr>
          <a:xfrm>
            <a:off x="5705075" y="1832400"/>
            <a:ext cx="1680900" cy="5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319" name="Google Shape;319;p31"/>
          <p:cNvCxnSpPr/>
          <p:nvPr/>
        </p:nvCxnSpPr>
        <p:spPr>
          <a:xfrm flipH="1" rot="10800000">
            <a:off x="6289186" y="1464473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1"/>
          <p:cNvCxnSpPr/>
          <p:nvPr/>
        </p:nvCxnSpPr>
        <p:spPr>
          <a:xfrm flipH="1" rot="10800000">
            <a:off x="6611931" y="1464473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21" name="Google Shape;321;p31"/>
          <p:cNvCxnSpPr>
            <a:endCxn id="318" idx="1"/>
          </p:cNvCxnSpPr>
          <p:nvPr/>
        </p:nvCxnSpPr>
        <p:spPr>
          <a:xfrm flipH="1" rot="10800000">
            <a:off x="3435275" y="2124900"/>
            <a:ext cx="2269800" cy="433800"/>
          </a:xfrm>
          <a:prstGeom prst="straightConnector1">
            <a:avLst/>
          </a:prstGeom>
          <a:noFill/>
          <a:ln cap="flat" cmpd="sng" w="38100">
            <a:solidFill>
              <a:srgbClr val="067D17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2" name="Google Shape;322;p31"/>
          <p:cNvSpPr/>
          <p:nvPr/>
        </p:nvSpPr>
        <p:spPr>
          <a:xfrm>
            <a:off x="4899475" y="2811875"/>
            <a:ext cx="1902300" cy="195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dk1"/>
                </a:solidFill>
              </a:rPr>
              <a:t>Casa de otra persona</a:t>
            </a:r>
            <a:endParaRPr b="1" i="1" u="sng"/>
          </a:p>
        </p:txBody>
      </p:sp>
      <p:sp>
        <p:nvSpPr>
          <p:cNvPr id="323" name="Google Shape;323;p31"/>
          <p:cNvSpPr/>
          <p:nvPr/>
        </p:nvSpPr>
        <p:spPr>
          <a:xfrm>
            <a:off x="5080175" y="3430100"/>
            <a:ext cx="1608600" cy="38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324" name="Google Shape;324;p31"/>
          <p:cNvSpPr/>
          <p:nvPr/>
        </p:nvSpPr>
        <p:spPr>
          <a:xfrm>
            <a:off x="5044025" y="4168575"/>
            <a:ext cx="16644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325" name="Google Shape;325;p31"/>
          <p:cNvCxnSpPr/>
          <p:nvPr/>
        </p:nvCxnSpPr>
        <p:spPr>
          <a:xfrm flipH="1" rot="10800000">
            <a:off x="5622486" y="3794448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31"/>
          <p:cNvCxnSpPr/>
          <p:nvPr/>
        </p:nvCxnSpPr>
        <p:spPr>
          <a:xfrm flipH="1" rot="10800000">
            <a:off x="5975931" y="3819498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27" name="Google Shape;327;p31"/>
          <p:cNvSpPr/>
          <p:nvPr/>
        </p:nvSpPr>
        <p:spPr>
          <a:xfrm>
            <a:off x="52950" y="31300"/>
            <a:ext cx="4214400" cy="104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¿Por qué una persona </a:t>
            </a:r>
            <a:r>
              <a:rPr b="1" lang="es" sz="1900" u="sng">
                <a:solidFill>
                  <a:srgbClr val="098658"/>
                </a:solidFill>
              </a:rPr>
              <a:t>puede usar una plaza</a:t>
            </a:r>
            <a:r>
              <a:rPr b="1" lang="es" sz="1900" u="sng">
                <a:solidFill>
                  <a:srgbClr val="CD3131"/>
                </a:solidFill>
              </a:rPr>
              <a:t> </a:t>
            </a:r>
            <a:r>
              <a:rPr b="1" lang="es" sz="1900">
                <a:solidFill>
                  <a:srgbClr val="CD3131"/>
                </a:solidFill>
              </a:rPr>
              <a:t>y </a:t>
            </a:r>
            <a:r>
              <a:rPr b="1" lang="es" sz="1900" u="sng">
                <a:solidFill>
                  <a:srgbClr val="CD3131"/>
                </a:solidFill>
              </a:rPr>
              <a:t>no debería acceder a la casa de otra persona</a:t>
            </a:r>
            <a:r>
              <a:rPr b="1" lang="es" sz="1900">
                <a:solidFill>
                  <a:srgbClr val="CD3131"/>
                </a:solidFill>
              </a:rPr>
              <a:t>?</a:t>
            </a:r>
            <a:endParaRPr sz="1900">
              <a:solidFill>
                <a:schemeClr val="dk1"/>
              </a:solidFill>
            </a:endParaRPr>
          </a:p>
        </p:txBody>
      </p:sp>
      <p:cxnSp>
        <p:nvCxnSpPr>
          <p:cNvPr id="328" name="Google Shape;328;p31"/>
          <p:cNvCxnSpPr>
            <a:endCxn id="324" idx="1"/>
          </p:cNvCxnSpPr>
          <p:nvPr/>
        </p:nvCxnSpPr>
        <p:spPr>
          <a:xfrm>
            <a:off x="3087125" y="2930025"/>
            <a:ext cx="1956900" cy="150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9" name="Google Shape;329;p31"/>
          <p:cNvSpPr/>
          <p:nvPr/>
        </p:nvSpPr>
        <p:spPr>
          <a:xfrm>
            <a:off x="4062375" y="3664925"/>
            <a:ext cx="863400" cy="5307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"/>
          <p:cNvSpPr/>
          <p:nvPr/>
        </p:nvSpPr>
        <p:spPr>
          <a:xfrm>
            <a:off x="1336925" y="4309875"/>
            <a:ext cx="3201000" cy="38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Es ilegal, pero, ¿por qué?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3148950" y="3373763"/>
            <a:ext cx="1118400" cy="38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Acceso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3934875" y="2147088"/>
            <a:ext cx="1118400" cy="38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098658"/>
                </a:solidFill>
              </a:rPr>
              <a:t>Acceso</a:t>
            </a:r>
            <a:endParaRPr sz="1900">
              <a:solidFill>
                <a:srgbClr val="098658"/>
              </a:solidFill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487" y="1190604"/>
            <a:ext cx="893925" cy="8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507600" y="1374575"/>
            <a:ext cx="2104800" cy="227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1159450" y="532125"/>
            <a:ext cx="296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Objeto</a:t>
            </a:r>
            <a:endParaRPr b="1" sz="1900">
              <a:solidFill>
                <a:srgbClr val="CD313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752500" y="1492925"/>
            <a:ext cx="46305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Características internas: 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dk1"/>
                </a:solidFill>
                <a:highlight>
                  <a:schemeClr val="lt1"/>
                </a:highlight>
              </a:rPr>
              <a:t>Atributos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dk1"/>
                </a:solidFill>
                <a:highlight>
                  <a:schemeClr val="lt1"/>
                </a:highlight>
              </a:rPr>
              <a:t>Es algo propio del objeto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dk1"/>
                </a:solidFill>
                <a:highlight>
                  <a:schemeClr val="lt1"/>
                </a:highlight>
              </a:rPr>
              <a:t>No depende de nada más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/>
          <p:nvPr/>
        </p:nvSpPr>
        <p:spPr>
          <a:xfrm>
            <a:off x="231525" y="75150"/>
            <a:ext cx="8822700" cy="4968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Realidad</a:t>
            </a:r>
            <a:endParaRPr b="1"/>
          </a:p>
        </p:txBody>
      </p:sp>
      <p:sp>
        <p:nvSpPr>
          <p:cNvPr id="339" name="Google Shape;339;p32"/>
          <p:cNvSpPr/>
          <p:nvPr/>
        </p:nvSpPr>
        <p:spPr>
          <a:xfrm>
            <a:off x="1671875" y="1176375"/>
            <a:ext cx="1852200" cy="182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dk1"/>
                </a:solidFill>
              </a:rPr>
              <a:t>Persona</a:t>
            </a:r>
            <a:endParaRPr b="1" i="1" u="sng"/>
          </a:p>
        </p:txBody>
      </p:sp>
      <p:sp>
        <p:nvSpPr>
          <p:cNvPr id="340" name="Google Shape;340;p32"/>
          <p:cNvSpPr/>
          <p:nvPr/>
        </p:nvSpPr>
        <p:spPr>
          <a:xfrm>
            <a:off x="1765763" y="1569529"/>
            <a:ext cx="1664400" cy="42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341" name="Google Shape;341;p32"/>
          <p:cNvSpPr/>
          <p:nvPr/>
        </p:nvSpPr>
        <p:spPr>
          <a:xfrm>
            <a:off x="1757525" y="2353300"/>
            <a:ext cx="1680900" cy="5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342" name="Google Shape;342;p32"/>
          <p:cNvCxnSpPr/>
          <p:nvPr/>
        </p:nvCxnSpPr>
        <p:spPr>
          <a:xfrm flipH="1" rot="10800000">
            <a:off x="2469961" y="2001760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32"/>
          <p:cNvCxnSpPr/>
          <p:nvPr/>
        </p:nvCxnSpPr>
        <p:spPr>
          <a:xfrm flipH="1" rot="10800000">
            <a:off x="2648806" y="2001760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44" name="Google Shape;344;p32"/>
          <p:cNvSpPr/>
          <p:nvPr/>
        </p:nvSpPr>
        <p:spPr>
          <a:xfrm>
            <a:off x="5622475" y="657150"/>
            <a:ext cx="1852200" cy="19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dk1"/>
                </a:solidFill>
              </a:rPr>
              <a:t>Plaza</a:t>
            </a:r>
            <a:endParaRPr b="1" i="1" u="sng"/>
          </a:p>
        </p:txBody>
      </p:sp>
      <p:sp>
        <p:nvSpPr>
          <p:cNvPr id="345" name="Google Shape;345;p32"/>
          <p:cNvSpPr/>
          <p:nvPr/>
        </p:nvSpPr>
        <p:spPr>
          <a:xfrm>
            <a:off x="5716363" y="1075129"/>
            <a:ext cx="1664400" cy="42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346" name="Google Shape;346;p32"/>
          <p:cNvSpPr/>
          <p:nvPr/>
        </p:nvSpPr>
        <p:spPr>
          <a:xfrm>
            <a:off x="5705075" y="1832400"/>
            <a:ext cx="1680900" cy="5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347" name="Google Shape;347;p32"/>
          <p:cNvCxnSpPr/>
          <p:nvPr/>
        </p:nvCxnSpPr>
        <p:spPr>
          <a:xfrm flipH="1" rot="10800000">
            <a:off x="6289186" y="1464473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32"/>
          <p:cNvCxnSpPr/>
          <p:nvPr/>
        </p:nvCxnSpPr>
        <p:spPr>
          <a:xfrm flipH="1" rot="10800000">
            <a:off x="6611931" y="1464473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49" name="Google Shape;349;p32"/>
          <p:cNvCxnSpPr>
            <a:endCxn id="346" idx="1"/>
          </p:cNvCxnSpPr>
          <p:nvPr/>
        </p:nvCxnSpPr>
        <p:spPr>
          <a:xfrm flipH="1" rot="10800000">
            <a:off x="3435275" y="2124900"/>
            <a:ext cx="2269800" cy="433800"/>
          </a:xfrm>
          <a:prstGeom prst="straightConnector1">
            <a:avLst/>
          </a:prstGeom>
          <a:noFill/>
          <a:ln cap="flat" cmpd="sng" w="38100">
            <a:solidFill>
              <a:srgbClr val="067D17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0" name="Google Shape;350;p32"/>
          <p:cNvSpPr/>
          <p:nvPr/>
        </p:nvSpPr>
        <p:spPr>
          <a:xfrm>
            <a:off x="4899475" y="2811875"/>
            <a:ext cx="1902300" cy="195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dk1"/>
                </a:solidFill>
              </a:rPr>
              <a:t>Casa de otra persona</a:t>
            </a:r>
            <a:endParaRPr b="1" i="1" u="sng"/>
          </a:p>
        </p:txBody>
      </p:sp>
      <p:sp>
        <p:nvSpPr>
          <p:cNvPr id="351" name="Google Shape;351;p32"/>
          <p:cNvSpPr/>
          <p:nvPr/>
        </p:nvSpPr>
        <p:spPr>
          <a:xfrm>
            <a:off x="5080175" y="3430100"/>
            <a:ext cx="1608600" cy="38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352" name="Google Shape;352;p32"/>
          <p:cNvSpPr/>
          <p:nvPr/>
        </p:nvSpPr>
        <p:spPr>
          <a:xfrm>
            <a:off x="5044025" y="4168575"/>
            <a:ext cx="16644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353" name="Google Shape;353;p32"/>
          <p:cNvCxnSpPr/>
          <p:nvPr/>
        </p:nvCxnSpPr>
        <p:spPr>
          <a:xfrm flipH="1" rot="10800000">
            <a:off x="5622486" y="3794448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2"/>
          <p:cNvCxnSpPr/>
          <p:nvPr/>
        </p:nvCxnSpPr>
        <p:spPr>
          <a:xfrm flipH="1" rot="10800000">
            <a:off x="5975931" y="3819498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55" name="Google Shape;355;p32"/>
          <p:cNvCxnSpPr>
            <a:endCxn id="352" idx="1"/>
          </p:cNvCxnSpPr>
          <p:nvPr/>
        </p:nvCxnSpPr>
        <p:spPr>
          <a:xfrm>
            <a:off x="3087125" y="2930025"/>
            <a:ext cx="1956900" cy="150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56" name="Google Shape;356;p32"/>
          <p:cNvSpPr/>
          <p:nvPr/>
        </p:nvSpPr>
        <p:spPr>
          <a:xfrm>
            <a:off x="4062375" y="3664925"/>
            <a:ext cx="863400" cy="5307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3148950" y="3373763"/>
            <a:ext cx="1118400" cy="38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Acceso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3934875" y="2147088"/>
            <a:ext cx="1118400" cy="38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098658"/>
                </a:solidFill>
              </a:rPr>
              <a:t>Acceso</a:t>
            </a:r>
            <a:endParaRPr sz="1900">
              <a:solidFill>
                <a:srgbClr val="098658"/>
              </a:solidFill>
            </a:endParaRPr>
          </a:p>
        </p:txBody>
      </p:sp>
      <p:pic>
        <p:nvPicPr>
          <p:cNvPr id="359" name="Google Shape;3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487" y="1190604"/>
            <a:ext cx="893925" cy="8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375" y="783849"/>
            <a:ext cx="3205270" cy="17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6675" y="2747775"/>
            <a:ext cx="2300825" cy="23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2"/>
          <p:cNvSpPr/>
          <p:nvPr/>
        </p:nvSpPr>
        <p:spPr>
          <a:xfrm>
            <a:off x="52950" y="31300"/>
            <a:ext cx="4214400" cy="104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098658"/>
                </a:solidFill>
              </a:rPr>
              <a:t>Plaza es </a:t>
            </a:r>
            <a:r>
              <a:rPr b="1" lang="es" sz="1900" u="sng">
                <a:solidFill>
                  <a:srgbClr val="098658"/>
                </a:solidFill>
              </a:rPr>
              <a:t>PÚBLICA</a:t>
            </a:r>
            <a:br>
              <a:rPr b="1" lang="es" sz="1900">
                <a:solidFill>
                  <a:srgbClr val="CD3131"/>
                </a:solidFill>
              </a:rPr>
            </a:br>
            <a:r>
              <a:rPr b="1" lang="es" sz="1900">
                <a:solidFill>
                  <a:srgbClr val="CD3131"/>
                </a:solidFill>
              </a:rPr>
              <a:t>Casa de otra persona es </a:t>
            </a:r>
            <a:r>
              <a:rPr b="1" lang="es" sz="1900" u="sng">
                <a:solidFill>
                  <a:srgbClr val="CD3131"/>
                </a:solidFill>
              </a:rPr>
              <a:t>PRIVADA</a:t>
            </a:r>
            <a:endParaRPr sz="19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/>
          <p:nvPr/>
        </p:nvSpPr>
        <p:spPr>
          <a:xfrm>
            <a:off x="231525" y="75150"/>
            <a:ext cx="8822700" cy="4968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Realidad</a:t>
            </a:r>
            <a:endParaRPr b="1"/>
          </a:p>
        </p:txBody>
      </p:sp>
      <p:sp>
        <p:nvSpPr>
          <p:cNvPr id="368" name="Google Shape;368;p33"/>
          <p:cNvSpPr/>
          <p:nvPr/>
        </p:nvSpPr>
        <p:spPr>
          <a:xfrm>
            <a:off x="1671875" y="1176375"/>
            <a:ext cx="1852200" cy="182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dk1"/>
                </a:solidFill>
              </a:rPr>
              <a:t>Persona</a:t>
            </a:r>
            <a:endParaRPr b="1" i="1" u="sng"/>
          </a:p>
        </p:txBody>
      </p:sp>
      <p:sp>
        <p:nvSpPr>
          <p:cNvPr id="369" name="Google Shape;369;p33"/>
          <p:cNvSpPr/>
          <p:nvPr/>
        </p:nvSpPr>
        <p:spPr>
          <a:xfrm>
            <a:off x="1765763" y="1569529"/>
            <a:ext cx="1664400" cy="42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370" name="Google Shape;370;p33"/>
          <p:cNvSpPr/>
          <p:nvPr/>
        </p:nvSpPr>
        <p:spPr>
          <a:xfrm>
            <a:off x="1757525" y="2353300"/>
            <a:ext cx="1680900" cy="5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371" name="Google Shape;371;p33"/>
          <p:cNvCxnSpPr/>
          <p:nvPr/>
        </p:nvCxnSpPr>
        <p:spPr>
          <a:xfrm flipH="1" rot="10800000">
            <a:off x="2469961" y="2001760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3"/>
          <p:cNvCxnSpPr/>
          <p:nvPr/>
        </p:nvCxnSpPr>
        <p:spPr>
          <a:xfrm flipH="1" rot="10800000">
            <a:off x="2648806" y="2001760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73" name="Google Shape;373;p33"/>
          <p:cNvSpPr/>
          <p:nvPr/>
        </p:nvSpPr>
        <p:spPr>
          <a:xfrm>
            <a:off x="5622475" y="657150"/>
            <a:ext cx="1852200" cy="19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rgbClr val="38761D"/>
                </a:solidFill>
              </a:rPr>
              <a:t>PUBLIC</a:t>
            </a:r>
            <a:r>
              <a:rPr b="1" lang="es" u="sng">
                <a:solidFill>
                  <a:schemeClr val="dk1"/>
                </a:solidFill>
              </a:rPr>
              <a:t> Plaza</a:t>
            </a:r>
            <a:endParaRPr b="1" i="1" u="sng"/>
          </a:p>
        </p:txBody>
      </p:sp>
      <p:sp>
        <p:nvSpPr>
          <p:cNvPr id="374" name="Google Shape;374;p33"/>
          <p:cNvSpPr/>
          <p:nvPr/>
        </p:nvSpPr>
        <p:spPr>
          <a:xfrm>
            <a:off x="5716363" y="1075129"/>
            <a:ext cx="1664400" cy="42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375" name="Google Shape;375;p33"/>
          <p:cNvSpPr/>
          <p:nvPr/>
        </p:nvSpPr>
        <p:spPr>
          <a:xfrm>
            <a:off x="5705075" y="1832400"/>
            <a:ext cx="1680900" cy="58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376" name="Google Shape;376;p33"/>
          <p:cNvCxnSpPr/>
          <p:nvPr/>
        </p:nvCxnSpPr>
        <p:spPr>
          <a:xfrm flipH="1" rot="10800000">
            <a:off x="6289186" y="1464473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33"/>
          <p:cNvCxnSpPr/>
          <p:nvPr/>
        </p:nvCxnSpPr>
        <p:spPr>
          <a:xfrm flipH="1" rot="10800000">
            <a:off x="6611931" y="1464473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78" name="Google Shape;378;p33"/>
          <p:cNvCxnSpPr>
            <a:endCxn id="375" idx="1"/>
          </p:cNvCxnSpPr>
          <p:nvPr/>
        </p:nvCxnSpPr>
        <p:spPr>
          <a:xfrm flipH="1" rot="10800000">
            <a:off x="3435275" y="2124900"/>
            <a:ext cx="2269800" cy="433800"/>
          </a:xfrm>
          <a:prstGeom prst="straightConnector1">
            <a:avLst/>
          </a:prstGeom>
          <a:noFill/>
          <a:ln cap="flat" cmpd="sng" w="38100">
            <a:solidFill>
              <a:srgbClr val="067D17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9" name="Google Shape;379;p33"/>
          <p:cNvSpPr/>
          <p:nvPr/>
        </p:nvSpPr>
        <p:spPr>
          <a:xfrm>
            <a:off x="4899475" y="2811875"/>
            <a:ext cx="1902300" cy="195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rgbClr val="FF0000"/>
                </a:solidFill>
              </a:rPr>
              <a:t>PRIVATE </a:t>
            </a:r>
            <a:r>
              <a:rPr b="1" lang="es" u="sng">
                <a:solidFill>
                  <a:schemeClr val="dk1"/>
                </a:solidFill>
              </a:rPr>
              <a:t>Casa de otra persona</a:t>
            </a:r>
            <a:endParaRPr b="1" i="1" u="sng"/>
          </a:p>
        </p:txBody>
      </p:sp>
      <p:sp>
        <p:nvSpPr>
          <p:cNvPr id="380" name="Google Shape;380;p33"/>
          <p:cNvSpPr/>
          <p:nvPr/>
        </p:nvSpPr>
        <p:spPr>
          <a:xfrm>
            <a:off x="5080175" y="3430100"/>
            <a:ext cx="1608600" cy="38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381" name="Google Shape;381;p33"/>
          <p:cNvSpPr/>
          <p:nvPr/>
        </p:nvSpPr>
        <p:spPr>
          <a:xfrm>
            <a:off x="5044025" y="4168575"/>
            <a:ext cx="16644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382" name="Google Shape;382;p33"/>
          <p:cNvCxnSpPr/>
          <p:nvPr/>
        </p:nvCxnSpPr>
        <p:spPr>
          <a:xfrm flipH="1" rot="10800000">
            <a:off x="5622486" y="3794448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3"/>
          <p:cNvCxnSpPr/>
          <p:nvPr/>
        </p:nvCxnSpPr>
        <p:spPr>
          <a:xfrm flipH="1" rot="10800000">
            <a:off x="5975931" y="3819498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84" name="Google Shape;384;p33"/>
          <p:cNvSpPr/>
          <p:nvPr/>
        </p:nvSpPr>
        <p:spPr>
          <a:xfrm>
            <a:off x="52950" y="31300"/>
            <a:ext cx="4214400" cy="104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098658"/>
                </a:solidFill>
              </a:rPr>
              <a:t>Plaza es </a:t>
            </a:r>
            <a:r>
              <a:rPr b="1" lang="es" sz="1900" u="sng">
                <a:solidFill>
                  <a:srgbClr val="098658"/>
                </a:solidFill>
              </a:rPr>
              <a:t>PÚBLICA</a:t>
            </a:r>
            <a:br>
              <a:rPr b="1" lang="es" sz="1900">
                <a:solidFill>
                  <a:srgbClr val="CD3131"/>
                </a:solidFill>
              </a:rPr>
            </a:br>
            <a:r>
              <a:rPr b="1" lang="es" sz="1900">
                <a:solidFill>
                  <a:srgbClr val="CD3131"/>
                </a:solidFill>
              </a:rPr>
              <a:t>Casa de otra persona es </a:t>
            </a:r>
            <a:r>
              <a:rPr b="1" lang="es" sz="1900" u="sng">
                <a:solidFill>
                  <a:srgbClr val="CD3131"/>
                </a:solidFill>
              </a:rPr>
              <a:t>PRIVADA</a:t>
            </a:r>
            <a:endParaRPr sz="1900" u="sng">
              <a:solidFill>
                <a:schemeClr val="dk1"/>
              </a:solidFill>
            </a:endParaRPr>
          </a:p>
        </p:txBody>
      </p:sp>
      <p:cxnSp>
        <p:nvCxnSpPr>
          <p:cNvPr id="385" name="Google Shape;385;p33"/>
          <p:cNvCxnSpPr>
            <a:endCxn id="381" idx="1"/>
          </p:cNvCxnSpPr>
          <p:nvPr/>
        </p:nvCxnSpPr>
        <p:spPr>
          <a:xfrm>
            <a:off x="3087125" y="2930025"/>
            <a:ext cx="1956900" cy="150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6" name="Google Shape;386;p33"/>
          <p:cNvSpPr/>
          <p:nvPr/>
        </p:nvSpPr>
        <p:spPr>
          <a:xfrm>
            <a:off x="4062375" y="3664925"/>
            <a:ext cx="863400" cy="5307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"/>
          <p:cNvSpPr/>
          <p:nvPr/>
        </p:nvSpPr>
        <p:spPr>
          <a:xfrm>
            <a:off x="3148950" y="3373763"/>
            <a:ext cx="1118400" cy="38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Acceso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3934875" y="2147088"/>
            <a:ext cx="1118400" cy="38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098658"/>
                </a:solidFill>
              </a:rPr>
              <a:t>Acceso</a:t>
            </a:r>
            <a:endParaRPr sz="1900">
              <a:solidFill>
                <a:srgbClr val="098658"/>
              </a:solidFill>
            </a:endParaRPr>
          </a:p>
        </p:txBody>
      </p:sp>
      <p:pic>
        <p:nvPicPr>
          <p:cNvPr id="389" name="Google Shape;3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487" y="1190604"/>
            <a:ext cx="893925" cy="8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/>
          <p:nvPr/>
        </p:nvSpPr>
        <p:spPr>
          <a:xfrm>
            <a:off x="25050" y="3704325"/>
            <a:ext cx="4214400" cy="133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CD3131"/>
                </a:solidFill>
              </a:rPr>
              <a:t>Definición:</a:t>
            </a:r>
            <a:br>
              <a:rPr b="1" lang="es" sz="1500">
                <a:solidFill>
                  <a:schemeClr val="dk1"/>
                </a:solidFill>
              </a:rPr>
            </a:br>
            <a:r>
              <a:rPr b="1" lang="es" sz="1500">
                <a:solidFill>
                  <a:schemeClr val="dk1"/>
                </a:solidFill>
              </a:rPr>
              <a:t> "</a:t>
            </a:r>
            <a:r>
              <a:rPr b="1" lang="es" sz="1500" u="sng">
                <a:solidFill>
                  <a:srgbClr val="008000"/>
                </a:solidFill>
              </a:rPr>
              <a:t>public</a:t>
            </a:r>
            <a:r>
              <a:rPr b="1" lang="es" sz="1500">
                <a:solidFill>
                  <a:schemeClr val="dk1"/>
                </a:solidFill>
              </a:rPr>
              <a:t>" y "</a:t>
            </a:r>
            <a:r>
              <a:rPr b="1" lang="es" sz="1500" u="sng">
                <a:solidFill>
                  <a:srgbClr val="CD3131"/>
                </a:solidFill>
              </a:rPr>
              <a:t>private</a:t>
            </a:r>
            <a:r>
              <a:rPr b="1" lang="es" sz="1500">
                <a:solidFill>
                  <a:schemeClr val="dk1"/>
                </a:solidFill>
              </a:rPr>
              <a:t>" son modificadores de acceso. Determinan cómo se pueden acceder a los atributos y métodos de una clase desde otras partes del código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98658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/>
          <p:nvPr/>
        </p:nvSpPr>
        <p:spPr>
          <a:xfrm>
            <a:off x="5633425" y="593675"/>
            <a:ext cx="3168900" cy="372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38761D"/>
                </a:solidFill>
                <a:highlight>
                  <a:srgbClr val="FFFFFF"/>
                </a:highlight>
              </a:rPr>
              <a:t>public</a:t>
            </a:r>
            <a:r>
              <a:rPr b="1" lang="es" sz="2000">
                <a:solidFill>
                  <a:srgbClr val="99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2200"/>
              <a:t>Objeto</a:t>
            </a:r>
            <a:endParaRPr sz="2200"/>
          </a:p>
        </p:txBody>
      </p:sp>
      <p:sp>
        <p:nvSpPr>
          <p:cNvPr id="396" name="Google Shape;396;p34"/>
          <p:cNvSpPr txBox="1"/>
          <p:nvPr/>
        </p:nvSpPr>
        <p:spPr>
          <a:xfrm>
            <a:off x="0" y="495000"/>
            <a:ext cx="66114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class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Puerta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precio;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Puerta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precio, </a:t>
            </a:r>
            <a:r>
              <a:rPr lang="es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color) {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.precio = precio;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.color = color;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5938225" y="1511450"/>
            <a:ext cx="2559300" cy="89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Atributos</a:t>
            </a:r>
            <a:r>
              <a:rPr lang="es" sz="2200"/>
              <a:t> (Data)</a:t>
            </a:r>
            <a:endParaRPr sz="2200"/>
          </a:p>
        </p:txBody>
      </p:sp>
      <p:sp>
        <p:nvSpPr>
          <p:cNvPr id="398" name="Google Shape;398;p34"/>
          <p:cNvSpPr/>
          <p:nvPr/>
        </p:nvSpPr>
        <p:spPr>
          <a:xfrm>
            <a:off x="5971825" y="3027725"/>
            <a:ext cx="2492100" cy="89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Comportamiento (</a:t>
            </a:r>
            <a:r>
              <a:rPr b="1" lang="es" sz="2200"/>
              <a:t>Métodos</a:t>
            </a:r>
            <a:r>
              <a:rPr lang="es" sz="2200"/>
              <a:t>)</a:t>
            </a:r>
            <a:endParaRPr sz="2200"/>
          </a:p>
        </p:txBody>
      </p:sp>
      <p:cxnSp>
        <p:nvCxnSpPr>
          <p:cNvPr id="399" name="Google Shape;399;p34"/>
          <p:cNvCxnSpPr/>
          <p:nvPr/>
        </p:nvCxnSpPr>
        <p:spPr>
          <a:xfrm flipH="1" rot="10800000">
            <a:off x="6894025" y="2474363"/>
            <a:ext cx="1200" cy="4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4"/>
          <p:cNvCxnSpPr/>
          <p:nvPr/>
        </p:nvCxnSpPr>
        <p:spPr>
          <a:xfrm flipH="1" rot="10800000">
            <a:off x="7101475" y="2474363"/>
            <a:ext cx="1200" cy="4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01" name="Google Shape;401;p34"/>
          <p:cNvSpPr txBox="1"/>
          <p:nvPr/>
        </p:nvSpPr>
        <p:spPr>
          <a:xfrm>
            <a:off x="6162625" y="2444100"/>
            <a:ext cx="6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Write (Set)</a:t>
            </a:r>
            <a:endParaRPr b="1"/>
          </a:p>
        </p:txBody>
      </p:sp>
      <p:sp>
        <p:nvSpPr>
          <p:cNvPr id="402" name="Google Shape;402;p34"/>
          <p:cNvSpPr txBox="1"/>
          <p:nvPr/>
        </p:nvSpPr>
        <p:spPr>
          <a:xfrm>
            <a:off x="7209925" y="2523863"/>
            <a:ext cx="106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Read (Get)</a:t>
            </a:r>
            <a:endParaRPr b="1" sz="1300"/>
          </a:p>
        </p:txBody>
      </p:sp>
      <p:sp>
        <p:nvSpPr>
          <p:cNvPr id="403" name="Google Shape;403;p34"/>
          <p:cNvSpPr/>
          <p:nvPr/>
        </p:nvSpPr>
        <p:spPr>
          <a:xfrm>
            <a:off x="6894025" y="3950075"/>
            <a:ext cx="501844" cy="928400"/>
          </a:xfrm>
          <a:custGeom>
            <a:rect b="b" l="l" r="r" t="t"/>
            <a:pathLst>
              <a:path extrusionOk="0" h="32371" w="18736">
                <a:moveTo>
                  <a:pt x="17651" y="0"/>
                </a:moveTo>
                <a:cubicBezTo>
                  <a:pt x="17614" y="4669"/>
                  <a:pt x="20116" y="22935"/>
                  <a:pt x="17427" y="28015"/>
                </a:cubicBezTo>
                <a:cubicBezTo>
                  <a:pt x="14738" y="33095"/>
                  <a:pt x="4317" y="33431"/>
                  <a:pt x="1515" y="30480"/>
                </a:cubicBezTo>
                <a:cubicBezTo>
                  <a:pt x="-1286" y="27529"/>
                  <a:pt x="768" y="13671"/>
                  <a:pt x="618" y="10309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04" name="Google Shape;404;p34"/>
          <p:cNvSpPr txBox="1"/>
          <p:nvPr/>
        </p:nvSpPr>
        <p:spPr>
          <a:xfrm>
            <a:off x="7457425" y="4370400"/>
            <a:ext cx="104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CD3131"/>
                </a:solidFill>
              </a:rPr>
              <a:t>this</a:t>
            </a: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2447525" y="969300"/>
            <a:ext cx="3052200" cy="135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Definición:</a:t>
            </a:r>
            <a:br>
              <a:rPr b="1" lang="es" sz="1900">
                <a:solidFill>
                  <a:schemeClr val="dk1"/>
                </a:solidFill>
              </a:rPr>
            </a:br>
            <a:r>
              <a:rPr b="1" lang="es" sz="1900">
                <a:solidFill>
                  <a:srgbClr val="38761D"/>
                </a:solidFill>
                <a:highlight>
                  <a:srgbClr val="FFFFFF"/>
                </a:highlight>
              </a:rPr>
              <a:t>public</a:t>
            </a:r>
            <a:r>
              <a:rPr b="1" lang="es" sz="1900">
                <a:solidFill>
                  <a:srgbClr val="9900FF"/>
                </a:solidFill>
                <a:highlight>
                  <a:srgbClr val="FFFFFF"/>
                </a:highlight>
              </a:rPr>
              <a:t> </a:t>
            </a:r>
            <a:r>
              <a:rPr b="1" lang="es" sz="1900">
                <a:solidFill>
                  <a:schemeClr val="dk1"/>
                </a:solidFill>
              </a:rPr>
              <a:t>es una </a:t>
            </a:r>
            <a:r>
              <a:rPr b="1" i="1" lang="es" sz="1900">
                <a:solidFill>
                  <a:schemeClr val="dk1"/>
                </a:solidFill>
              </a:rPr>
              <a:t>palabra reservada</a:t>
            </a:r>
            <a:r>
              <a:rPr b="1" lang="es" sz="1900">
                <a:solidFill>
                  <a:schemeClr val="dk1"/>
                </a:solidFill>
              </a:rPr>
              <a:t> que </a:t>
            </a:r>
            <a:r>
              <a:rPr b="1" lang="es" sz="1900" u="sng">
                <a:solidFill>
                  <a:srgbClr val="38761D"/>
                </a:solidFill>
              </a:rPr>
              <a:t>expone</a:t>
            </a:r>
            <a:r>
              <a:rPr b="1" lang="es" sz="1900">
                <a:solidFill>
                  <a:schemeClr val="dk1"/>
                </a:solidFill>
              </a:rPr>
              <a:t> el contenido de ese campo al sistema</a:t>
            </a:r>
            <a:endParaRPr sz="1900" u="sng">
              <a:solidFill>
                <a:schemeClr val="dk1"/>
              </a:solidFill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2413925" y="3756025"/>
            <a:ext cx="3004200" cy="123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Definición:</a:t>
            </a:r>
            <a:br>
              <a:rPr b="1" lang="es" sz="1900">
                <a:solidFill>
                  <a:schemeClr val="dk1"/>
                </a:solidFill>
              </a:rPr>
            </a:br>
            <a:r>
              <a:rPr b="1" lang="es" sz="1900">
                <a:solidFill>
                  <a:srgbClr val="008000"/>
                </a:solidFill>
                <a:highlight>
                  <a:srgbClr val="FFFFFF"/>
                </a:highlight>
              </a:rPr>
              <a:t>public</a:t>
            </a:r>
            <a:r>
              <a:rPr b="1" lang="es" sz="1900">
                <a:solidFill>
                  <a:srgbClr val="9900FF"/>
                </a:solidFill>
                <a:highlight>
                  <a:srgbClr val="FFFFFF"/>
                </a:highlight>
              </a:rPr>
              <a:t> </a:t>
            </a:r>
            <a:r>
              <a:rPr b="1" lang="es" sz="1900">
                <a:solidFill>
                  <a:schemeClr val="dk1"/>
                </a:solidFill>
              </a:rPr>
              <a:t>puede ser usado para exponer clase, atributos y/o métodos</a:t>
            </a:r>
            <a:endParaRPr sz="19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>
            <a:off x="2884850" y="1438000"/>
            <a:ext cx="2402400" cy="236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rgbClr val="FF0000"/>
                </a:solidFill>
              </a:rPr>
              <a:t>PRIVATE</a:t>
            </a:r>
            <a:r>
              <a:rPr b="1" lang="es" u="sng">
                <a:solidFill>
                  <a:schemeClr val="dk1"/>
                </a:solidFill>
              </a:rPr>
              <a:t> Casa</a:t>
            </a:r>
            <a:endParaRPr b="1" i="1" u="sng"/>
          </a:p>
        </p:txBody>
      </p:sp>
      <p:sp>
        <p:nvSpPr>
          <p:cNvPr id="412" name="Google Shape;412;p35"/>
          <p:cNvSpPr/>
          <p:nvPr/>
        </p:nvSpPr>
        <p:spPr>
          <a:xfrm>
            <a:off x="3150625" y="2043700"/>
            <a:ext cx="2005500" cy="43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0000"/>
                </a:solidFill>
              </a:rPr>
              <a:t>PRIVATE</a:t>
            </a:r>
            <a:br>
              <a:rPr b="1" lang="es" sz="1200" u="sng"/>
            </a:br>
            <a:r>
              <a:rPr b="1" lang="es" sz="1200" u="sng"/>
              <a:t>Atributos</a:t>
            </a:r>
            <a:r>
              <a:rPr lang="es" sz="1200"/>
              <a:t> (Data)</a:t>
            </a:r>
            <a:endParaRPr sz="1200"/>
          </a:p>
        </p:txBody>
      </p:sp>
      <p:sp>
        <p:nvSpPr>
          <p:cNvPr id="413" name="Google Shape;413;p35"/>
          <p:cNvSpPr/>
          <p:nvPr/>
        </p:nvSpPr>
        <p:spPr>
          <a:xfrm>
            <a:off x="3150625" y="2869675"/>
            <a:ext cx="1913400" cy="673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 </a:t>
            </a:r>
            <a:r>
              <a:rPr b="1" lang="es" sz="1200">
                <a:solidFill>
                  <a:srgbClr val="FF0000"/>
                </a:solidFill>
              </a:rPr>
              <a:t>PRIVATE</a:t>
            </a:r>
            <a:r>
              <a:rPr lang="es" sz="1200"/>
              <a:t> Comportamiento (</a:t>
            </a:r>
            <a:r>
              <a:rPr b="1" lang="es" sz="1200" u="sng"/>
              <a:t>Métodos</a:t>
            </a:r>
            <a:r>
              <a:rPr lang="es" sz="1200"/>
              <a:t>)</a:t>
            </a:r>
            <a:endParaRPr sz="1200"/>
          </a:p>
        </p:txBody>
      </p:sp>
      <p:cxnSp>
        <p:nvCxnSpPr>
          <p:cNvPr id="414" name="Google Shape;414;p35"/>
          <p:cNvCxnSpPr/>
          <p:nvPr/>
        </p:nvCxnSpPr>
        <p:spPr>
          <a:xfrm flipH="1" rot="10800000">
            <a:off x="3973648" y="2534098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35"/>
          <p:cNvCxnSpPr/>
          <p:nvPr/>
        </p:nvCxnSpPr>
        <p:spPr>
          <a:xfrm flipH="1" rot="10800000">
            <a:off x="4288644" y="2534110"/>
            <a:ext cx="900" cy="34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416" name="Google Shape;4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188" y="105938"/>
            <a:ext cx="2300825" cy="23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5"/>
          <p:cNvSpPr/>
          <p:nvPr/>
        </p:nvSpPr>
        <p:spPr>
          <a:xfrm>
            <a:off x="84700" y="141125"/>
            <a:ext cx="6221400" cy="117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chemeClr val="dk1"/>
                </a:solidFill>
              </a:rPr>
              <a:t>Todo lo </a:t>
            </a:r>
            <a:r>
              <a:rPr b="1" lang="es" sz="2600">
                <a:solidFill>
                  <a:srgbClr val="FF0000"/>
                </a:solidFill>
              </a:rPr>
              <a:t>PRIVATE</a:t>
            </a:r>
            <a:r>
              <a:rPr b="1" lang="es" sz="2600">
                <a:solidFill>
                  <a:schemeClr val="dk1"/>
                </a:solidFill>
              </a:rPr>
              <a:t> es sólo visible para la misma clase y nadie más</a:t>
            </a:r>
            <a:endParaRPr sz="2600" u="sng">
              <a:solidFill>
                <a:schemeClr val="dk1"/>
              </a:solidFill>
            </a:endParaRPr>
          </a:p>
        </p:txBody>
      </p:sp>
      <p:sp>
        <p:nvSpPr>
          <p:cNvPr id="418" name="Google Shape;418;p35"/>
          <p:cNvSpPr/>
          <p:nvPr/>
        </p:nvSpPr>
        <p:spPr>
          <a:xfrm>
            <a:off x="2206125" y="3918375"/>
            <a:ext cx="6831000" cy="113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chemeClr val="dk1"/>
                </a:solidFill>
              </a:rPr>
              <a:t>Todo lo que realizan dentro de sus casas es privado (vida privada),</a:t>
            </a:r>
            <a:r>
              <a:rPr b="1" lang="es" sz="2600" u="sng">
                <a:solidFill>
                  <a:schemeClr val="dk1"/>
                </a:solidFill>
              </a:rPr>
              <a:t> no es expuesto al resto</a:t>
            </a:r>
            <a:r>
              <a:rPr b="1" lang="es" sz="2600">
                <a:solidFill>
                  <a:schemeClr val="dk1"/>
                </a:solidFill>
              </a:rPr>
              <a:t> y nadie debería acceder</a:t>
            </a:r>
            <a:endParaRPr sz="2600" u="sng">
              <a:solidFill>
                <a:schemeClr val="dk1"/>
              </a:solidFill>
            </a:endParaRPr>
          </a:p>
        </p:txBody>
      </p:sp>
      <p:sp>
        <p:nvSpPr>
          <p:cNvPr id="419" name="Google Shape;419;p35"/>
          <p:cNvSpPr/>
          <p:nvPr/>
        </p:nvSpPr>
        <p:spPr>
          <a:xfrm rot="-9065404">
            <a:off x="5199678" y="2949783"/>
            <a:ext cx="600082" cy="60008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"/>
          <p:cNvSpPr txBox="1"/>
          <p:nvPr/>
        </p:nvSpPr>
        <p:spPr>
          <a:xfrm>
            <a:off x="5907425" y="2898775"/>
            <a:ext cx="289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Private es alcanzable solo por la misma clase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/>
          <p:nvPr>
            <p:ph type="title"/>
          </p:nvPr>
        </p:nvSpPr>
        <p:spPr>
          <a:xfrm>
            <a:off x="520825" y="708975"/>
            <a:ext cx="7847400" cy="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Importancia de la POO en el desarrollo de aplicaciones web.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26" name="Google Shape;426;p36"/>
          <p:cNvSpPr txBox="1"/>
          <p:nvPr>
            <p:ph idx="1" type="body"/>
          </p:nvPr>
        </p:nvSpPr>
        <p:spPr>
          <a:xfrm>
            <a:off x="452750" y="1364900"/>
            <a:ext cx="85206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s" sz="1600">
                <a:solidFill>
                  <a:schemeClr val="dk1"/>
                </a:solidFill>
              </a:rPr>
              <a:t>Mejora la organización, reutilización y mantenimiento del código.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s" sz="1600">
                <a:solidFill>
                  <a:schemeClr val="dk1"/>
                </a:solidFill>
              </a:rPr>
              <a:t>Permite estructurar el sistema en </a:t>
            </a:r>
            <a:r>
              <a:rPr b="1" lang="es" sz="1600">
                <a:solidFill>
                  <a:schemeClr val="dk1"/>
                </a:solidFill>
              </a:rPr>
              <a:t>clases y objetos</a:t>
            </a:r>
            <a:r>
              <a:rPr lang="es" sz="1600">
                <a:solidFill>
                  <a:schemeClr val="dk1"/>
                </a:solidFill>
              </a:rPr>
              <a:t>, facilitando la </a:t>
            </a:r>
            <a:r>
              <a:rPr lang="es" sz="1600">
                <a:solidFill>
                  <a:schemeClr val="dk1"/>
                </a:solidFill>
              </a:rPr>
              <a:t>modularidad y </a:t>
            </a:r>
            <a:r>
              <a:rPr lang="es" sz="1600">
                <a:solidFill>
                  <a:schemeClr val="dk1"/>
                </a:solidFill>
              </a:rPr>
              <a:t>escalabilidad.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Sus principales ventajas incluyen:</a:t>
            </a:r>
            <a:endParaRPr/>
          </a:p>
        </p:txBody>
      </p:sp>
      <p:sp>
        <p:nvSpPr>
          <p:cNvPr id="432" name="Google Shape;432;p37"/>
          <p:cNvSpPr txBox="1"/>
          <p:nvPr>
            <p:ph idx="1" type="body"/>
          </p:nvPr>
        </p:nvSpPr>
        <p:spPr>
          <a:xfrm>
            <a:off x="311700" y="1152475"/>
            <a:ext cx="8520600" cy="25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</a:rPr>
              <a:t>Modularidad:</a:t>
            </a:r>
            <a:r>
              <a:rPr lang="es" sz="1100">
                <a:solidFill>
                  <a:schemeClr val="dk1"/>
                </a:solidFill>
              </a:rPr>
              <a:t> Divide el código en componentes reutilizables.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s" sz="1100">
                <a:solidFill>
                  <a:schemeClr val="dk1"/>
                </a:solidFill>
              </a:rPr>
            </a:br>
            <a:r>
              <a:rPr lang="es" sz="1100">
                <a:solidFill>
                  <a:schemeClr val="dk1"/>
                </a:solidFill>
              </a:rPr>
              <a:t>	</a:t>
            </a:r>
            <a:r>
              <a:rPr b="1" lang="es" sz="1100">
                <a:solidFill>
                  <a:schemeClr val="dk1"/>
                </a:solidFill>
              </a:rPr>
              <a:t>Reutilización:</a:t>
            </a:r>
            <a:r>
              <a:rPr lang="es" sz="1100">
                <a:solidFill>
                  <a:schemeClr val="dk1"/>
                </a:solidFill>
              </a:rPr>
              <a:t> Usa herencia para evitar duplicaciones.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s" sz="1100">
                <a:solidFill>
                  <a:schemeClr val="dk1"/>
                </a:solidFill>
              </a:rPr>
            </a:br>
            <a:r>
              <a:rPr lang="es" sz="1100">
                <a:solidFill>
                  <a:schemeClr val="dk1"/>
                </a:solidFill>
              </a:rPr>
              <a:t>	</a:t>
            </a:r>
            <a:r>
              <a:rPr b="1" lang="es" sz="1100">
                <a:solidFill>
                  <a:schemeClr val="dk1"/>
                </a:solidFill>
              </a:rPr>
              <a:t>Mantenimiento y seguridad:</a:t>
            </a:r>
            <a:r>
              <a:rPr lang="es" sz="1100">
                <a:solidFill>
                  <a:schemeClr val="dk1"/>
                </a:solidFill>
              </a:rPr>
              <a:t> Encapsula datos y protege la información.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100">
                <a:solidFill>
                  <a:schemeClr val="dk1"/>
                </a:solidFill>
              </a:rPr>
            </a:br>
            <a:r>
              <a:rPr lang="es" sz="1100">
                <a:solidFill>
                  <a:schemeClr val="dk1"/>
                </a:solidFill>
              </a:rPr>
              <a:t>	</a:t>
            </a:r>
            <a:r>
              <a:rPr b="1" lang="es" sz="1100">
                <a:solidFill>
                  <a:schemeClr val="dk1"/>
                </a:solidFill>
              </a:rPr>
              <a:t>Integración con frameworks:</a:t>
            </a:r>
            <a:r>
              <a:rPr lang="es" sz="1100">
                <a:solidFill>
                  <a:schemeClr val="dk1"/>
                </a:solidFill>
              </a:rPr>
              <a:t> Facilita la implementación de patrones arquitecturales.</a:t>
            </a:r>
            <a:endParaRPr/>
          </a:p>
        </p:txBody>
      </p:sp>
      <p:sp>
        <p:nvSpPr>
          <p:cNvPr id="433" name="Google Shape;433;p37"/>
          <p:cNvSpPr txBox="1"/>
          <p:nvPr>
            <p:ph idx="1" type="body"/>
          </p:nvPr>
        </p:nvSpPr>
        <p:spPr>
          <a:xfrm>
            <a:off x="311700" y="3527875"/>
            <a:ext cx="8520600" cy="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Los frameworks modernos, como </a:t>
            </a:r>
            <a:r>
              <a:rPr b="1" lang="es" sz="1100">
                <a:solidFill>
                  <a:schemeClr val="dk1"/>
                </a:solidFill>
              </a:rPr>
              <a:t>Spring Boot, Django y Laravel</a:t>
            </a:r>
            <a:r>
              <a:rPr lang="es" sz="1100">
                <a:solidFill>
                  <a:schemeClr val="dk1"/>
                </a:solidFill>
              </a:rPr>
              <a:t>, están basados en POO, lo que hace más eficiente el desarrollo de aplicaciones web.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 1: Abstraer un perro</a:t>
            </a:r>
            <a:endParaRPr/>
          </a:p>
        </p:txBody>
      </p:sp>
      <p:sp>
        <p:nvSpPr>
          <p:cNvPr id="439" name="Google Shape;43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Atributos: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Métodos:</a:t>
            </a:r>
            <a:endParaRPr/>
          </a:p>
        </p:txBody>
      </p:sp>
      <p:pic>
        <p:nvPicPr>
          <p:cNvPr id="440" name="Google Shape;4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000" y="445025"/>
            <a:ext cx="1602174" cy="16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622" y="2937222"/>
            <a:ext cx="1657400" cy="16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8"/>
          <p:cNvPicPr preferRelativeResize="0"/>
          <p:nvPr/>
        </p:nvPicPr>
        <p:blipFill rotWithShape="1">
          <a:blip r:embed="rId5">
            <a:alphaModFix/>
          </a:blip>
          <a:srcRect b="0" l="25280" r="30131" t="0"/>
          <a:stretch/>
        </p:blipFill>
        <p:spPr>
          <a:xfrm>
            <a:off x="7621575" y="2452675"/>
            <a:ext cx="1314951" cy="221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/>
          <p:nvPr>
            <p:ph type="title"/>
          </p:nvPr>
        </p:nvSpPr>
        <p:spPr>
          <a:xfrm>
            <a:off x="1348100" y="2112325"/>
            <a:ext cx="636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 2: Llevar la abstracción a Código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25" y="538625"/>
            <a:ext cx="8599899" cy="42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0"/>
          <p:cNvSpPr/>
          <p:nvPr/>
        </p:nvSpPr>
        <p:spPr>
          <a:xfrm>
            <a:off x="5432550" y="1341525"/>
            <a:ext cx="560100" cy="22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0"/>
          <p:cNvSpPr/>
          <p:nvPr/>
        </p:nvSpPr>
        <p:spPr>
          <a:xfrm>
            <a:off x="5681525" y="2169850"/>
            <a:ext cx="285300" cy="22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0"/>
          <p:cNvSpPr/>
          <p:nvPr/>
        </p:nvSpPr>
        <p:spPr>
          <a:xfrm>
            <a:off x="4211700" y="1916700"/>
            <a:ext cx="285300" cy="22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025" y="545100"/>
            <a:ext cx="5681175" cy="39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1"/>
          <p:cNvSpPr/>
          <p:nvPr/>
        </p:nvSpPr>
        <p:spPr>
          <a:xfrm>
            <a:off x="4756625" y="2120450"/>
            <a:ext cx="2581500" cy="41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50" y="204775"/>
            <a:ext cx="4773600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752500" y="1492925"/>
            <a:ext cx="46305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FF0000"/>
                </a:solidFill>
                <a:highlight>
                  <a:schemeClr val="lt1"/>
                </a:highlight>
              </a:rPr>
              <a:t>Objeto: Puerta</a:t>
            </a:r>
            <a:endParaRPr b="1" sz="19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Características internas: 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dk1"/>
                </a:solidFill>
                <a:highlight>
                  <a:schemeClr val="lt1"/>
                </a:highlight>
              </a:rPr>
              <a:t>Color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dk1"/>
                </a:solidFill>
                <a:highlight>
                  <a:schemeClr val="lt1"/>
                </a:highlight>
              </a:rPr>
              <a:t>Forma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dk1"/>
                </a:solidFill>
                <a:highlight>
                  <a:schemeClr val="lt1"/>
                </a:highlight>
              </a:rPr>
              <a:t>Decoración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dk1"/>
                </a:solidFill>
                <a:highlight>
                  <a:schemeClr val="lt1"/>
                </a:highlight>
              </a:rPr>
              <a:t>Material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300" y="184575"/>
            <a:ext cx="700318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2"/>
          <p:cNvSpPr/>
          <p:nvPr/>
        </p:nvSpPr>
        <p:spPr>
          <a:xfrm>
            <a:off x="2870450" y="2533775"/>
            <a:ext cx="3572700" cy="20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2"/>
          <p:cNvSpPr/>
          <p:nvPr/>
        </p:nvSpPr>
        <p:spPr>
          <a:xfrm>
            <a:off x="5243750" y="1783600"/>
            <a:ext cx="1199400" cy="41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2"/>
          <p:cNvSpPr/>
          <p:nvPr/>
        </p:nvSpPr>
        <p:spPr>
          <a:xfrm>
            <a:off x="5765200" y="2850675"/>
            <a:ext cx="620100" cy="24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Pista:</a:t>
            </a:r>
            <a:endParaRPr/>
          </a:p>
        </p:txBody>
      </p:sp>
      <p:sp>
        <p:nvSpPr>
          <p:cNvPr id="475" name="Google Shape;47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275" y="1741000"/>
            <a:ext cx="3592099" cy="20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50" y="204775"/>
            <a:ext cx="4773600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3752500" y="1492925"/>
            <a:ext cx="46305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FF0000"/>
                </a:solidFill>
                <a:highlight>
                  <a:schemeClr val="lt1"/>
                </a:highlight>
              </a:rPr>
              <a:t>Objeto: Puerta</a:t>
            </a:r>
            <a:endParaRPr b="1" sz="19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Características internas: 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      Otros objetos: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●"/>
            </a:pPr>
            <a:r>
              <a:rPr b="1" lang="es" sz="2300">
                <a:solidFill>
                  <a:srgbClr val="FF0000"/>
                </a:solidFill>
                <a:highlight>
                  <a:schemeClr val="lt1"/>
                </a:highlight>
              </a:rPr>
              <a:t>Manilla</a:t>
            </a:r>
            <a:endParaRPr b="1" sz="23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-3746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●"/>
            </a:pPr>
            <a:r>
              <a:rPr b="1" lang="es" sz="2300">
                <a:solidFill>
                  <a:srgbClr val="FF0000"/>
                </a:solidFill>
                <a:highlight>
                  <a:schemeClr val="lt1"/>
                </a:highlight>
              </a:rPr>
              <a:t>Periscopio</a:t>
            </a:r>
            <a:endParaRPr b="1" sz="23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3752500" y="1492925"/>
            <a:ext cx="4630500" cy="27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FF0000"/>
                </a:solidFill>
                <a:highlight>
                  <a:schemeClr val="lt1"/>
                </a:highlight>
              </a:rPr>
              <a:t>Objeto: Manilla</a:t>
            </a:r>
            <a:endParaRPr b="1" sz="19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Características internas: 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Color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Material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      Otros objetos: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●"/>
            </a:pPr>
            <a:r>
              <a:rPr b="1" lang="es" sz="2300">
                <a:solidFill>
                  <a:srgbClr val="FF0000"/>
                </a:solidFill>
                <a:highlight>
                  <a:schemeClr val="lt1"/>
                </a:highlight>
              </a:rPr>
              <a:t>Cerradura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25" y="971713"/>
            <a:ext cx="2906110" cy="33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1507600" y="1374575"/>
            <a:ext cx="2104800" cy="227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</a:t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1998100" y="737825"/>
            <a:ext cx="112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CD3131"/>
                </a:solidFill>
              </a:rPr>
              <a:t>Objeto</a:t>
            </a:r>
            <a:endParaRPr b="1" sz="1900">
              <a:solidFill>
                <a:srgbClr val="CD3131"/>
              </a:solidFill>
              <a:highlight>
                <a:schemeClr val="accent6"/>
              </a:highlight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3752500" y="1492925"/>
            <a:ext cx="51705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Comportamiento: 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dk1"/>
                </a:solidFill>
                <a:highlight>
                  <a:schemeClr val="lt1"/>
                </a:highlight>
              </a:rPr>
              <a:t>Métodos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50" y="204775"/>
            <a:ext cx="4773600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752500" y="1492925"/>
            <a:ext cx="46305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FF0000"/>
                </a:solidFill>
                <a:highlight>
                  <a:schemeClr val="lt1"/>
                </a:highlight>
              </a:rPr>
              <a:t>Objeto: Puerta</a:t>
            </a:r>
            <a:endParaRPr b="1" sz="19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Comportamiento: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s" sz="2300">
                <a:solidFill>
                  <a:schemeClr val="dk1"/>
                </a:solidFill>
                <a:highlight>
                  <a:schemeClr val="lt1"/>
                </a:highlight>
              </a:rPr>
              <a:t>Girar manilla (abrir o cerrar)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s" sz="2300">
                <a:solidFill>
                  <a:schemeClr val="dk1"/>
                </a:solidFill>
                <a:highlight>
                  <a:schemeClr val="lt1"/>
                </a:highlight>
              </a:rPr>
              <a:t>Ver por periscopio</a:t>
            </a:r>
            <a:endParaRPr b="1" sz="2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3752500" y="1492925"/>
            <a:ext cx="4630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FF0000"/>
                </a:solidFill>
                <a:highlight>
                  <a:schemeClr val="lt1"/>
                </a:highlight>
              </a:rPr>
              <a:t>Objeto: Manilla</a:t>
            </a:r>
            <a:endParaRPr b="1" sz="19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Comportamiento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92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Abrir y cerrar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</a:rPr>
              <a:t>Otros objetos con comportamiento:</a:t>
            </a:r>
            <a:endParaRPr b="1"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746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●"/>
            </a:pPr>
            <a:r>
              <a:rPr b="1" lang="es" sz="2300">
                <a:solidFill>
                  <a:srgbClr val="FF0000"/>
                </a:solidFill>
                <a:highlight>
                  <a:schemeClr val="lt1"/>
                </a:highlight>
              </a:rPr>
              <a:t>Cerradura</a:t>
            </a:r>
            <a:endParaRPr b="1" sz="23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-37465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○"/>
            </a:pPr>
            <a:r>
              <a:rPr b="1" lang="es" sz="2300">
                <a:solidFill>
                  <a:srgbClr val="FF0000"/>
                </a:solidFill>
                <a:highlight>
                  <a:schemeClr val="lt1"/>
                </a:highlight>
              </a:rPr>
              <a:t>Abierto o Cerrado</a:t>
            </a:r>
            <a:endParaRPr b="1" sz="23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25" y="971713"/>
            <a:ext cx="2906110" cy="33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358975" y="310025"/>
            <a:ext cx="3834300" cy="42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</a:t>
            </a:r>
            <a:endParaRPr/>
          </a:p>
        </p:txBody>
      </p:sp>
      <p:sp>
        <p:nvSpPr>
          <p:cNvPr id="105" name="Google Shape;105;p21"/>
          <p:cNvSpPr/>
          <p:nvPr/>
        </p:nvSpPr>
        <p:spPr>
          <a:xfrm>
            <a:off x="605721" y="1137996"/>
            <a:ext cx="3340800" cy="985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 u="sng"/>
              <a:t>Atributos</a:t>
            </a:r>
            <a:r>
              <a:rPr lang="es" sz="2500"/>
              <a:t> (Data)</a:t>
            </a:r>
            <a:endParaRPr sz="2500"/>
          </a:p>
        </p:txBody>
      </p:sp>
      <p:sp>
        <p:nvSpPr>
          <p:cNvPr id="106" name="Google Shape;106;p21"/>
          <p:cNvSpPr/>
          <p:nvPr/>
        </p:nvSpPr>
        <p:spPr>
          <a:xfrm>
            <a:off x="564733" y="3022801"/>
            <a:ext cx="3422700" cy="113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Comportamiento (</a:t>
            </a:r>
            <a:r>
              <a:rPr b="1" lang="es" sz="2500" u="sng"/>
              <a:t>Métodos</a:t>
            </a:r>
            <a:r>
              <a:rPr lang="es" sz="2500"/>
              <a:t>)</a:t>
            </a:r>
            <a:endParaRPr sz="2500"/>
          </a:p>
        </p:txBody>
      </p:sp>
      <p:cxnSp>
        <p:nvCxnSpPr>
          <p:cNvPr id="107" name="Google Shape;107;p21"/>
          <p:cNvCxnSpPr/>
          <p:nvPr/>
        </p:nvCxnSpPr>
        <p:spPr>
          <a:xfrm flipH="1" rot="10800000">
            <a:off x="1897104" y="2173603"/>
            <a:ext cx="2400" cy="79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21"/>
          <p:cNvCxnSpPr/>
          <p:nvPr/>
        </p:nvCxnSpPr>
        <p:spPr>
          <a:xfrm flipH="1" rot="10800000">
            <a:off x="2275010" y="2173603"/>
            <a:ext cx="2400" cy="79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09" name="Google Shape;109;p21"/>
          <p:cNvSpPr txBox="1"/>
          <p:nvPr/>
        </p:nvSpPr>
        <p:spPr>
          <a:xfrm>
            <a:off x="605733" y="2234609"/>
            <a:ext cx="117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Write (</a:t>
            </a:r>
            <a:r>
              <a:rPr b="1" lang="es" sz="1800" u="sng"/>
              <a:t>Set</a:t>
            </a:r>
            <a:r>
              <a:rPr b="1" lang="es" sz="1800"/>
              <a:t>)</a:t>
            </a:r>
            <a:endParaRPr b="1" sz="1800"/>
          </a:p>
        </p:txBody>
      </p:sp>
      <p:sp>
        <p:nvSpPr>
          <p:cNvPr id="110" name="Google Shape;110;p21"/>
          <p:cNvSpPr txBox="1"/>
          <p:nvPr/>
        </p:nvSpPr>
        <p:spPr>
          <a:xfrm>
            <a:off x="2444570" y="2315863"/>
            <a:ext cx="193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/>
              <a:t>Read (</a:t>
            </a:r>
            <a:r>
              <a:rPr b="1" lang="es" sz="1900" u="sng"/>
              <a:t>Get</a:t>
            </a:r>
            <a:r>
              <a:rPr b="1" lang="es" sz="1900"/>
              <a:t>)</a:t>
            </a:r>
            <a:endParaRPr b="1" sz="190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050" y="699911"/>
            <a:ext cx="3570525" cy="35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4221300" y="1408875"/>
            <a:ext cx="2405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FF0000"/>
                </a:solidFill>
                <a:highlight>
                  <a:schemeClr val="lt1"/>
                </a:highlight>
              </a:rPr>
              <a:t>Un objeto representa una abstracción de la realidad</a:t>
            </a:r>
            <a:endParaRPr b="1" sz="23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